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tags/tag23.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28"/>
  </p:notesMasterIdLst>
  <p:sldIdLst>
    <p:sldId id="256" r:id="rId2"/>
    <p:sldId id="949" r:id="rId3"/>
    <p:sldId id="352" r:id="rId4"/>
    <p:sldId id="619" r:id="rId5"/>
    <p:sldId id="596" r:id="rId6"/>
    <p:sldId id="943" r:id="rId7"/>
    <p:sldId id="946" r:id="rId8"/>
    <p:sldId id="598" r:id="rId9"/>
    <p:sldId id="599" r:id="rId10"/>
    <p:sldId id="611" r:id="rId11"/>
    <p:sldId id="600" r:id="rId12"/>
    <p:sldId id="343" r:id="rId13"/>
    <p:sldId id="602" r:id="rId14"/>
    <p:sldId id="948" r:id="rId15"/>
    <p:sldId id="312" r:id="rId16"/>
    <p:sldId id="309" r:id="rId17"/>
    <p:sldId id="604" r:id="rId18"/>
    <p:sldId id="616" r:id="rId19"/>
    <p:sldId id="609" r:id="rId20"/>
    <p:sldId id="560" r:id="rId21"/>
    <p:sldId id="617" r:id="rId22"/>
    <p:sldId id="618" r:id="rId23"/>
    <p:sldId id="607" r:id="rId24"/>
    <p:sldId id="945" r:id="rId25"/>
    <p:sldId id="601" r:id="rId26"/>
    <p:sldId id="947"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500147E-523E-1840-9F21-A291800DF0AB}">
          <p14:sldIdLst>
            <p14:sldId id="256"/>
            <p14:sldId id="949"/>
            <p14:sldId id="352"/>
            <p14:sldId id="619"/>
            <p14:sldId id="596"/>
            <p14:sldId id="943"/>
            <p14:sldId id="946"/>
            <p14:sldId id="598"/>
            <p14:sldId id="599"/>
            <p14:sldId id="611"/>
            <p14:sldId id="600"/>
            <p14:sldId id="343"/>
            <p14:sldId id="602"/>
            <p14:sldId id="948"/>
            <p14:sldId id="312"/>
            <p14:sldId id="309"/>
          </p14:sldIdLst>
        </p14:section>
        <p14:section name="Appendix" id="{8011DB81-B8F4-264F-87F7-AAD2E2E32984}">
          <p14:sldIdLst>
            <p14:sldId id="604"/>
            <p14:sldId id="616"/>
            <p14:sldId id="609"/>
            <p14:sldId id="560"/>
            <p14:sldId id="617"/>
            <p14:sldId id="618"/>
            <p14:sldId id="607"/>
            <p14:sldId id="945"/>
            <p14:sldId id="601"/>
            <p14:sldId id="94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0000"/>
    <a:srgbClr val="000000"/>
    <a:srgbClr val="4472C4"/>
    <a:srgbClr val="FFF2CC"/>
    <a:srgbClr val="D4E1F5"/>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306B4A-8661-7242-ACB3-413E35C4C6F0}" v="65" dt="2021-06-17T14:52:58.3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88"/>
    <p:restoredTop sz="76708"/>
  </p:normalViewPr>
  <p:slideViewPr>
    <p:cSldViewPr snapToGrid="0" snapToObjects="1">
      <p:cViewPr>
        <p:scale>
          <a:sx n="84" d="100"/>
          <a:sy n="84" d="100"/>
        </p:scale>
        <p:origin x="39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oliang Xing (IEG)" userId="8d09818d-7f01-4540-b4dc-cd9a452267fe" providerId="ADAL" clId="{B4306B4A-8661-7242-ACB3-413E35C4C6F0}"/>
    <pc:docChg chg="custSel modSld">
      <pc:chgData name="Guoliang Xing (IEG)" userId="8d09818d-7f01-4540-b4dc-cd9a452267fe" providerId="ADAL" clId="{B4306B4A-8661-7242-ACB3-413E35C4C6F0}" dt="2021-06-17T14:52:46.222" v="378" actId="20577"/>
      <pc:docMkLst>
        <pc:docMk/>
      </pc:docMkLst>
      <pc:sldChg chg="modNotesTx">
        <pc:chgData name="Guoliang Xing (IEG)" userId="8d09818d-7f01-4540-b4dc-cd9a452267fe" providerId="ADAL" clId="{B4306B4A-8661-7242-ACB3-413E35C4C6F0}" dt="2021-06-17T14:39:45.577" v="153" actId="20577"/>
        <pc:sldMkLst>
          <pc:docMk/>
          <pc:sldMk cId="1314722637" sldId="327"/>
        </pc:sldMkLst>
      </pc:sldChg>
      <pc:sldChg chg="modNotesTx">
        <pc:chgData name="Guoliang Xing (IEG)" userId="8d09818d-7f01-4540-b4dc-cd9a452267fe" providerId="ADAL" clId="{B4306B4A-8661-7242-ACB3-413E35C4C6F0}" dt="2021-06-17T14:38:30.982" v="126" actId="20577"/>
        <pc:sldMkLst>
          <pc:docMk/>
          <pc:sldMk cId="3651359313" sldId="329"/>
        </pc:sldMkLst>
      </pc:sldChg>
      <pc:sldChg chg="modNotesTx">
        <pc:chgData name="Guoliang Xing (IEG)" userId="8d09818d-7f01-4540-b4dc-cd9a452267fe" providerId="ADAL" clId="{B4306B4A-8661-7242-ACB3-413E35C4C6F0}" dt="2021-06-17T14:45:23.180" v="245" actId="20577"/>
        <pc:sldMkLst>
          <pc:docMk/>
          <pc:sldMk cId="2943725817" sldId="338"/>
        </pc:sldMkLst>
      </pc:sldChg>
      <pc:sldChg chg="modNotesTx">
        <pc:chgData name="Guoliang Xing (IEG)" userId="8d09818d-7f01-4540-b4dc-cd9a452267fe" providerId="ADAL" clId="{B4306B4A-8661-7242-ACB3-413E35C4C6F0}" dt="2021-06-17T14:47:56.738" v="357" actId="20577"/>
        <pc:sldMkLst>
          <pc:docMk/>
          <pc:sldMk cId="3878192569" sldId="341"/>
        </pc:sldMkLst>
      </pc:sldChg>
      <pc:sldChg chg="modSp">
        <pc:chgData name="Guoliang Xing (IEG)" userId="8d09818d-7f01-4540-b4dc-cd9a452267fe" providerId="ADAL" clId="{B4306B4A-8661-7242-ACB3-413E35C4C6F0}" dt="2021-06-17T14:52:46.222" v="378" actId="20577"/>
        <pc:sldMkLst>
          <pc:docMk/>
          <pc:sldMk cId="347140897" sldId="344"/>
        </pc:sldMkLst>
        <pc:spChg chg="mod">
          <ac:chgData name="Guoliang Xing (IEG)" userId="8d09818d-7f01-4540-b4dc-cd9a452267fe" providerId="ADAL" clId="{B4306B4A-8661-7242-ACB3-413E35C4C6F0}" dt="2021-06-17T14:52:46.222" v="378" actId="20577"/>
          <ac:spMkLst>
            <pc:docMk/>
            <pc:sldMk cId="347140897" sldId="344"/>
            <ac:spMk id="6" creationId="{EE8AAD06-784D-4A4E-8347-B6052E318B03}"/>
          </ac:spMkLst>
        </pc:spChg>
      </pc:sldChg>
      <pc:sldChg chg="modNotesTx">
        <pc:chgData name="Guoliang Xing (IEG)" userId="8d09818d-7f01-4540-b4dc-cd9a452267fe" providerId="ADAL" clId="{B4306B4A-8661-7242-ACB3-413E35C4C6F0}" dt="2021-06-17T14:50:04.278" v="369" actId="20577"/>
        <pc:sldMkLst>
          <pc:docMk/>
          <pc:sldMk cId="2512634203" sldId="350"/>
        </pc:sldMkLst>
      </pc:sldChg>
      <pc:sldChg chg="modNotesTx">
        <pc:chgData name="Guoliang Xing (IEG)" userId="8d09818d-7f01-4540-b4dc-cd9a452267fe" providerId="ADAL" clId="{B4306B4A-8661-7242-ACB3-413E35C4C6F0}" dt="2021-06-17T14:38:51.301" v="137" actId="20577"/>
        <pc:sldMkLst>
          <pc:docMk/>
          <pc:sldMk cId="613652645" sldId="352"/>
        </pc:sldMkLst>
      </pc:sldChg>
      <pc:sldChg chg="modNotesTx">
        <pc:chgData name="Guoliang Xing (IEG)" userId="8d09818d-7f01-4540-b4dc-cd9a452267fe" providerId="ADAL" clId="{B4306B4A-8661-7242-ACB3-413E35C4C6F0}" dt="2021-06-17T14:44:13.889" v="204" actId="20577"/>
        <pc:sldMkLst>
          <pc:docMk/>
          <pc:sldMk cId="2494950584" sldId="3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3EEFC5-D728-4031-81F2-853FD9EA8223}" type="datetimeFigureOut">
              <a:rPr lang="zh-CN" altLang="en-US" smtClean="0"/>
              <a:t>2023/6/21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0B5C61-F892-4FDE-899C-A7FCA2D27E07}" type="slidenum">
              <a:rPr lang="zh-CN" altLang="en-US" smtClean="0"/>
              <a:t>‹#›</a:t>
            </a:fld>
            <a:endParaRPr lang="zh-CN" altLang="en-US"/>
          </a:p>
        </p:txBody>
      </p:sp>
    </p:spTree>
    <p:extLst>
      <p:ext uri="{BB962C8B-B14F-4D97-AF65-F5344CB8AC3E}">
        <p14:creationId xmlns:p14="http://schemas.microsoft.com/office/powerpoint/2010/main" val="1259040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Helvetica" panose="020B0604020202020204" pitchFamily="34" charset="0"/>
                <a:cs typeface="Helvetica" panose="020B0604020202020204" pitchFamily="34" charset="0"/>
              </a:rPr>
              <a:t>Good afternoon everyone, I am </a:t>
            </a:r>
            <a:r>
              <a:rPr lang="en-US" altLang="zh-CN" sz="1200" dirty="0" err="1">
                <a:latin typeface="Helvetica" panose="020B0604020202020204" pitchFamily="34" charset="0"/>
                <a:cs typeface="Helvetica" panose="020B0604020202020204" pitchFamily="34" charset="0"/>
              </a:rPr>
              <a:t>Xiaomin</a:t>
            </a:r>
            <a:r>
              <a:rPr lang="en-US" altLang="zh-CN" sz="1200" dirty="0">
                <a:latin typeface="Helvetica" panose="020B0604020202020204" pitchFamily="34" charset="0"/>
                <a:cs typeface="Helvetica" panose="020B0604020202020204" pitchFamily="34" charset="0"/>
              </a:rPr>
              <a:t> Ouyang. </a:t>
            </a:r>
            <a:r>
              <a:rPr lang="en-US" altLang="zh-CN" sz="600" dirty="0">
                <a:latin typeface="Helvetica" panose="020B0604020202020204" pitchFamily="34" charset="0"/>
                <a:cs typeface="Helvetica" panose="020B0604020202020204" pitchFamily="34" charset="0"/>
              </a:rPr>
              <a:t>This is a joint work with several collaborators and my advisor Prof. Guoliang Xing.</a:t>
            </a:r>
            <a:endParaRPr lang="en-US" altLang="zh-CN" sz="2400" dirty="0">
              <a:latin typeface="Helvetica" panose="020B0604020202020204" pitchFamily="34" charset="0"/>
            </a:endParaRPr>
          </a:p>
          <a:p>
            <a:endParaRPr lang="en-US" altLang="zh-CN" dirty="0"/>
          </a:p>
        </p:txBody>
      </p:sp>
      <p:sp>
        <p:nvSpPr>
          <p:cNvPr id="4" name="灯片编号占位符 3"/>
          <p:cNvSpPr>
            <a:spLocks noGrp="1"/>
          </p:cNvSpPr>
          <p:nvPr>
            <p:ph type="sldNum" sz="quarter" idx="5"/>
          </p:nvPr>
        </p:nvSpPr>
        <p:spPr/>
        <p:txBody>
          <a:bodyPr/>
          <a:lstStyle/>
          <a:p>
            <a:fld id="{410B5C61-F892-4FDE-899C-A7FCA2D27E07}" type="slidenum">
              <a:rPr lang="zh-CN" altLang="en-US" smtClean="0"/>
              <a:t>0</a:t>
            </a:fld>
            <a:endParaRPr lang="zh-CN" altLang="en-US"/>
          </a:p>
        </p:txBody>
      </p:sp>
    </p:spTree>
    <p:extLst>
      <p:ext uri="{BB962C8B-B14F-4D97-AF65-F5344CB8AC3E}">
        <p14:creationId xmlns:p14="http://schemas.microsoft.com/office/powerpoint/2010/main" val="3562838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Helvetica Light" panose="020B0403020202020204" pitchFamily="34" charset="0"/>
              </a:rPr>
              <a:t>However, there will be imbalanced training delays among different</a:t>
            </a:r>
            <a:r>
              <a:rPr lang="zh-CN" altLang="en-US" dirty="0">
                <a:latin typeface="Helvetica Light" panose="020B0403020202020204" pitchFamily="34" charset="0"/>
              </a:rPr>
              <a:t> </a:t>
            </a:r>
            <a:r>
              <a:rPr lang="en-US" dirty="0">
                <a:latin typeface="Helvetica Light" panose="020B0403020202020204" pitchFamily="34" charset="0"/>
              </a:rPr>
              <a:t>modalities</a:t>
            </a:r>
            <a:r>
              <a:rPr lang="en-HK" sz="1800" dirty="0">
                <a:effectLst/>
                <a:latin typeface="LinLibertine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For example, the multi-modal nodes will run two processes for single-modal training of audio and depth data. Due to different model architectures and input data dimensions, the processes of the two modalities take different amounts of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Moreover, the training delays of different nodes can also change significantly due to diverse resource availabilities. As a result, the unimodal FL systems of audio and depth will also have imbalanced training latencies. The convergence of the whole system depends on the slowest modalities, </a:t>
            </a:r>
            <a:r>
              <a:rPr lang="en-HK" sz="2800" dirty="0">
                <a:effectLst/>
                <a:latin typeface="LinLibertineT"/>
              </a:rPr>
              <a:t>which prolongs the overall system training latency.</a:t>
            </a:r>
            <a:endParaRPr lang="en-HK"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dirty="0">
              <a:latin typeface="Helvetica Light" panose="020B0403020202020204" pitchFamily="34" charset="0"/>
              <a:sym typeface="Wingdings 2" panose="05020102010507070707" pitchFamily="18"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Our key observation is that, in our framework, the multi-modal nodes can actually coordinate the convergence of different unimodal FL subsystems.</a:t>
            </a:r>
            <a:r>
              <a:rPr lang="en-HK" sz="1200" dirty="0">
                <a:effectLst/>
                <a:latin typeface="+mn-lt"/>
              </a:rPr>
              <a:t> Therefore, we propose a balance-aware resource allocation scheme, where the multi-modal nodes can dynamically allocate more resources to the slower single-modal learning task.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dirty="0">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effectLst/>
                <a:latin typeface="+mn-lt"/>
              </a:rPr>
              <a:t>Finally, the training delays of different unimodal FL subsystems will be more balanced, thus reducing the overall system latency.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dirty="0">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effectLst/>
                <a:latin typeface="+mn-lt"/>
              </a:rPr>
              <a:t>###Compute resources, delete CPU/GPU, </a:t>
            </a:r>
            <a:r>
              <a:rPr lang="en-HK" sz="1200" dirty="0" err="1">
                <a:effectLst/>
                <a:latin typeface="+mn-lt"/>
              </a:rPr>
              <a:t>标记audio</a:t>
            </a:r>
            <a:r>
              <a:rPr lang="en-HK" sz="1200" dirty="0">
                <a:effectLst/>
                <a:latin typeface="+mn-lt"/>
              </a:rPr>
              <a:t> training and depth training</a:t>
            </a:r>
            <a:r>
              <a:rPr lang="zh-CN" altLang="en-US" sz="1200" dirty="0">
                <a:effectLst/>
                <a:latin typeface="+mn-lt"/>
              </a:rPr>
              <a:t> </a:t>
            </a:r>
            <a:r>
              <a:rPr lang="en-HK" sz="1200" dirty="0">
                <a:effectLst/>
                <a:latin typeface="+mn-lt"/>
              </a:rPr>
              <a:t>(</a:t>
            </a:r>
            <a:r>
              <a:rPr lang="en-HK" sz="1200" dirty="0" err="1">
                <a:effectLst/>
                <a:latin typeface="+mn-lt"/>
              </a:rPr>
              <a:t>或者直接标记</a:t>
            </a:r>
            <a:r>
              <a:rPr lang="zh-CN" altLang="en-US" sz="1200" dirty="0">
                <a:effectLst/>
                <a:latin typeface="+mn-lt"/>
              </a:rPr>
              <a:t> </a:t>
            </a:r>
            <a:r>
              <a:rPr lang="en-HK" sz="1200" dirty="0">
                <a:effectLst/>
                <a:latin typeface="+mn-lt"/>
              </a:rPr>
              <a:t>more resources</a:t>
            </a:r>
            <a:r>
              <a:rPr lang="zh-CN" altLang="en-US" sz="1200" dirty="0">
                <a:effectLst/>
                <a:latin typeface="+mn-lt"/>
              </a:rPr>
              <a:t> </a:t>
            </a:r>
            <a:r>
              <a:rPr lang="en-HK" sz="1200" dirty="0">
                <a:effectLst/>
                <a:latin typeface="+mn-lt"/>
              </a:rPr>
              <a:t>and less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Helvetica Light"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410B5C61-F892-4FDE-899C-A7FCA2D27E07}" type="slidenum">
              <a:rPr lang="zh-CN" altLang="en-US" smtClean="0"/>
              <a:t>9</a:t>
            </a:fld>
            <a:endParaRPr lang="zh-CN" altLang="en-US"/>
          </a:p>
        </p:txBody>
      </p:sp>
    </p:spTree>
    <p:extLst>
      <p:ext uri="{BB962C8B-B14F-4D97-AF65-F5344CB8AC3E}">
        <p14:creationId xmlns:p14="http://schemas.microsoft.com/office/powerpoint/2010/main" val="1205549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CMR10"/>
                  </a:rPr>
                  <a:t>Then in the second stage, the multi-modal nodes collaboratively train the classifier layers, which fused the feature generated by different unimodal encoders.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8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CMR10"/>
                  </a:rPr>
                  <a:t>A major </a:t>
                </a:r>
                <a:r>
                  <a:rPr lang="en-HK" sz="1800" dirty="0">
                    <a:effectLst/>
                    <a:latin typeface="LinLibertineT"/>
                  </a:rPr>
                  <a:t>challenge is that the nodes have non-</a:t>
                </a:r>
                <a:r>
                  <a:rPr lang="en-HK" sz="1800" dirty="0" err="1">
                    <a:effectLst/>
                    <a:latin typeface="LinLibertineT"/>
                  </a:rPr>
                  <a:t>i.i.d</a:t>
                </a:r>
                <a:r>
                  <a:rPr lang="en-HK" sz="1800" dirty="0">
                    <a:effectLst/>
                    <a:latin typeface="LinLibertineT"/>
                  </a:rPr>
                  <a:t> data distribution. As a result, the multi-modal networks of different nodes may show substantial bias toward different modalities. For example, in</a:t>
                </a:r>
                <a:r>
                  <a:rPr lang="zh-CN" altLang="en-US" sz="1800" dirty="0">
                    <a:effectLst/>
                    <a:latin typeface="LinLibertineT"/>
                  </a:rPr>
                  <a:t> </a:t>
                </a:r>
                <a:r>
                  <a:rPr lang="en-US" altLang="zh-CN" sz="1800" dirty="0">
                    <a:effectLst/>
                    <a:latin typeface="LinLibertineT"/>
                  </a:rPr>
                  <a:t>Alzheimer’s patient monitoring, </a:t>
                </a:r>
                <a:r>
                  <a:rPr lang="en-HK" sz="1800" dirty="0">
                    <a:effectLst/>
                    <a:latin typeface="LinLibertineT"/>
                  </a:rPr>
                  <a:t>the AD subjects usually spend lots of time in the activity of "sitting", so that their models may bias to depth images that captures the subjects’ postures. However, cognitively normal subjects will more likely interact with others. Therefore, their model accuracy may depend on the audio data that captures human voices. Then directly aggregating the classifiers of different nodes will cause performance degradation.</a:t>
                </a:r>
                <a:endParaRPr lang="en-HK"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However, on the other hand, it also provides an opportunity to exploit such modality bias for addressing the data non-</a:t>
                </a:r>
                <a:r>
                  <a:rPr lang="en-HK" sz="1800" dirty="0" err="1">
                    <a:effectLst/>
                    <a:latin typeface="LinLibertineT"/>
                  </a:rPr>
                  <a:t>i.i.d</a:t>
                </a:r>
                <a:r>
                  <a:rPr lang="en-HK" sz="1800" dirty="0">
                    <a:effectLst/>
                    <a:latin typeface="LinLibertineT"/>
                  </a:rPr>
                  <a:t> problem. Because, in this stage, the feature </a:t>
                </a:r>
                <a:r>
                  <a:rPr lang="en-US" sz="4000" dirty="0">
                    <a:latin typeface="Helvetica Light" panose="020B0403020202020204" pitchFamily="34" charset="0"/>
                  </a:rPr>
                  <a:t>encoders of all nodes are </a:t>
                </a:r>
                <a:r>
                  <a:rPr lang="en-US" sz="4000" b="1" dirty="0">
                    <a:latin typeface="Helvetica Light" panose="020B0403020202020204" pitchFamily="34" charset="0"/>
                  </a:rPr>
                  <a:t>initialized with model weights </a:t>
                </a:r>
                <a:r>
                  <a:rPr lang="en-HK" sz="4000" dirty="0">
                    <a:effectLst/>
                    <a:latin typeface="LinLibertineT"/>
                  </a:rPr>
                  <a:t>pre-trained in the first stage, which serves as a benchmark</a:t>
                </a:r>
                <a:r>
                  <a:rPr lang="en-US" sz="4000" dirty="0">
                    <a:latin typeface="Helvetica Light" panose="020B0403020202020204" pitchFamily="34" charset="0"/>
                  </a:rPr>
                  <a:t>. Therefore, </a:t>
                </a:r>
                <a:r>
                  <a:rPr lang="en-HK" sz="1800" dirty="0">
                    <a:effectLst/>
                    <a:latin typeface="LinLibertineT"/>
                  </a:rPr>
                  <a:t>the discrepancy of unimodal encoders during local fusion essentially reflects the modality biases of different nodes.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800" dirty="0">
                  <a:effectLst/>
                  <a:latin typeface="LinLibertine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Then the server will leverage the modality bias of nodes to aggregate their classifiers, but we skips the details here.</a:t>
                </a:r>
                <a:endParaRPr lang="en-HK"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8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t>
                </a:r>
                <a:r>
                  <a:rPr lang="en-HK" sz="1200" dirty="0">
                    <a:effectLst/>
                    <a:latin typeface="LinLibertineT"/>
                  </a:rPr>
                  <a:t>And we can quantify the </a:t>
                </a:r>
                <a:r>
                  <a:rPr lang="en-HK" sz="1200" dirty="0">
                    <a:effectLst/>
                    <a:latin typeface="LinLibertineTI"/>
                  </a:rPr>
                  <a:t>modality biases of the nodes by calculating the </a:t>
                </a:r>
                <a:r>
                  <a:rPr lang="en-HK" sz="1200" dirty="0">
                    <a:effectLst/>
                    <a:latin typeface="LinLibertineT"/>
                  </a:rPr>
                  <a:t>cosine distance between the current feature encoders and the initial benchmark encoders. </a:t>
                </a:r>
                <a:endParaRPr lang="en-HK"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CMR10"/>
                  </a:rPr>
                  <a:t>Then in the second stage, the multi-modal nodes collaboratively train the classifier layers. A major </a:t>
                </a:r>
                <a:r>
                  <a:rPr lang="en-HK" sz="1800" dirty="0">
                    <a:effectLst/>
                    <a:latin typeface="LinLibertineT"/>
                  </a:rPr>
                  <a:t>challenge is that the nodes have non-</a:t>
                </a:r>
                <a:r>
                  <a:rPr lang="en-HK" sz="1800" dirty="0" err="1">
                    <a:effectLst/>
                    <a:latin typeface="LinLibertineT"/>
                  </a:rPr>
                  <a:t>i.i.d</a:t>
                </a:r>
                <a:r>
                  <a:rPr lang="en-HK" sz="1800" dirty="0">
                    <a:effectLst/>
                    <a:latin typeface="LinLibertineT"/>
                  </a:rPr>
                  <a:t> data distribution due to their different </a:t>
                </a:r>
                <a:r>
                  <a:rPr lang="en-HK" sz="1800" dirty="0" err="1">
                    <a:effectLst/>
                    <a:latin typeface="LinLibertineT"/>
                  </a:rPr>
                  <a:t>behavior</a:t>
                </a:r>
                <a:r>
                  <a:rPr lang="en-HK" sz="1800" dirty="0">
                    <a:effectLst/>
                    <a:latin typeface="LinLibertineT"/>
                  </a:rPr>
                  <a:t> patterns. As a result, the multi-modal networks of different nodes may show substantial bias toward different modalities. For example, in</a:t>
                </a:r>
                <a:r>
                  <a:rPr lang="zh-CN" altLang="en-US" sz="1800" dirty="0">
                    <a:effectLst/>
                    <a:latin typeface="LinLibertineT"/>
                  </a:rPr>
                  <a:t> </a:t>
                </a:r>
                <a:r>
                  <a:rPr lang="en-US" altLang="zh-CN" sz="1800" dirty="0">
                    <a:effectLst/>
                    <a:latin typeface="LinLibertineT"/>
                  </a:rPr>
                  <a:t>the application of Alzheimer’s patient monitoring, </a:t>
                </a:r>
                <a:r>
                  <a:rPr lang="en-HK" sz="1800" dirty="0">
                    <a:effectLst/>
                    <a:latin typeface="LinLibertineT"/>
                  </a:rPr>
                  <a:t>the AD subjects usually spend lots of time in the activity of "sitting", so that their models may bias to depth images that captures the subjects’ postures. However, cognitively normal subjects will more likely interact with others. Therefore, their model accuracy may depend on the encoder of audio data that captures human voices. </a:t>
                </a:r>
                <a:endParaRPr lang="en-HK"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However, on the other hand, it also provide an opportunity to exploit such modality bias for addressing the data non-</a:t>
                </a:r>
                <a:r>
                  <a:rPr lang="en-HK" sz="1800" dirty="0" err="1">
                    <a:effectLst/>
                    <a:latin typeface="LinLibertineT"/>
                  </a:rPr>
                  <a:t>i.i.d</a:t>
                </a:r>
                <a:r>
                  <a:rPr lang="en-HK" sz="1800" dirty="0">
                    <a:effectLst/>
                    <a:latin typeface="LinLibertineT"/>
                  </a:rPr>
                  <a:t> problem. Because, in this stage, the feature </a:t>
                </a:r>
                <a:r>
                  <a:rPr lang="en-US" sz="4000" dirty="0">
                    <a:latin typeface="Helvetica Light" panose="020B0403020202020204" pitchFamily="34" charset="0"/>
                  </a:rPr>
                  <a:t>encoders of all multi-</a:t>
                </a:r>
                <a:r>
                  <a:rPr lang="en-US" sz="4000" dirty="0" err="1">
                    <a:latin typeface="Helvetica Light" panose="020B0403020202020204" pitchFamily="34" charset="0"/>
                  </a:rPr>
                  <a:t>mdoal</a:t>
                </a:r>
                <a:r>
                  <a:rPr lang="en-US" sz="4000" dirty="0">
                    <a:latin typeface="Helvetica Light" panose="020B0403020202020204" pitchFamily="34" charset="0"/>
                  </a:rPr>
                  <a:t> nodes are </a:t>
                </a:r>
                <a:r>
                  <a:rPr lang="en-US" sz="4000" b="1" dirty="0">
                    <a:latin typeface="Helvetica Light" panose="020B0403020202020204" pitchFamily="34" charset="0"/>
                  </a:rPr>
                  <a:t>initialized with the same model weights </a:t>
                </a:r>
                <a:r>
                  <a:rPr lang="en-HK" sz="4000" dirty="0">
                    <a:effectLst/>
                    <a:latin typeface="LinLibertineT"/>
                  </a:rPr>
                  <a:t>pre-trained in the first stage, which serves as a benchmark</a:t>
                </a:r>
                <a:r>
                  <a:rPr lang="en-US" sz="4000" dirty="0">
                    <a:latin typeface="Helvetica Light" panose="020B0403020202020204" pitchFamily="34" charset="0"/>
                  </a:rPr>
                  <a:t>. Therefore, </a:t>
                </a:r>
                <a:r>
                  <a:rPr lang="en-HK" sz="1800" dirty="0">
                    <a:effectLst/>
                    <a:latin typeface="LinLibertineT"/>
                  </a:rPr>
                  <a:t>the discrepancy of unimodal encoders during local fusion essentially reflects the modality biases of different nodes. </a:t>
                </a:r>
                <a:endParaRPr lang="en-HK"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And we can quantify the </a:t>
                </a:r>
                <a:r>
                  <a:rPr lang="en-HK" sz="1800" dirty="0">
                    <a:effectLst/>
                    <a:latin typeface="LinLibertineTI"/>
                  </a:rPr>
                  <a:t>modality biases of the nodes by calculating the </a:t>
                </a:r>
                <a:r>
                  <a:rPr lang="en-HK" sz="1800" dirty="0">
                    <a:effectLst/>
                    <a:latin typeface="LinLibertineT"/>
                  </a:rPr>
                  <a:t>cosine distance between the current feature </a:t>
                </a:r>
                <a:r>
                  <a:rPr lang="en-HK" sz="1800" i="0">
                    <a:effectLst/>
                    <a:latin typeface="Cambria Math" panose="02040503050406030204" pitchFamily="18" charset="0"/>
                  </a:rPr>
                  <a:t>〖_^ </a:t>
                </a:r>
                <a:r>
                  <a:rPr lang="en-US" sz="1800" i="0">
                    <a:effectLst/>
                    <a:latin typeface="Cambria Math" panose="02040503050406030204" pitchFamily="18" charset="0"/>
                  </a:rPr>
                  <a:t>〗</a:t>
                </a:r>
                <a:r>
                  <a:rPr lang="en-HK" sz="1800" dirty="0">
                    <a:effectLst/>
                    <a:latin typeface="LinLibertineT"/>
                  </a:rPr>
                  <a:t>encoders and the initial benchmark encoders. </a:t>
                </a:r>
                <a:endParaRPr lang="en-HK"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800" dirty="0">
                  <a:effectLst/>
                  <a:latin typeface="LinLibertineT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I"/>
                  </a:rPr>
                  <a:t>via their </a:t>
                </a:r>
                <a:r>
                  <a:rPr lang="en-US" sz="2800" dirty="0">
                    <a:latin typeface="Helvetica Light" panose="020B0403020202020204" pitchFamily="34" charset="0"/>
                  </a:rPr>
                  <a:t>encoder discrepancy</a:t>
                </a:r>
                <a:r>
                  <a:rPr lang="en-HK" sz="1800" dirty="0">
                    <a:effectLst/>
                    <a:latin typeface="LinLibertineT"/>
                  </a:rPr>
                  <a:t>. </a:t>
                </a:r>
                <a:endParaRPr lang="en-HK"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8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mc:Fallback>
      </mc:AlternateContent>
      <p:sp>
        <p:nvSpPr>
          <p:cNvPr id="4" name="灯片编号占位符 3"/>
          <p:cNvSpPr>
            <a:spLocks noGrp="1"/>
          </p:cNvSpPr>
          <p:nvPr>
            <p:ph type="sldNum" sz="quarter" idx="5"/>
          </p:nvPr>
        </p:nvSpPr>
        <p:spPr/>
        <p:txBody>
          <a:bodyPr/>
          <a:lstStyle/>
          <a:p>
            <a:fld id="{410B5C61-F892-4FDE-899C-A7FCA2D27E07}" type="slidenum">
              <a:rPr lang="zh-CN" altLang="en-US" smtClean="0"/>
              <a:t>10</a:t>
            </a:fld>
            <a:endParaRPr lang="zh-CN" altLang="en-US"/>
          </a:p>
        </p:txBody>
      </p:sp>
    </p:spTree>
    <p:extLst>
      <p:ext uri="{BB962C8B-B14F-4D97-AF65-F5344CB8AC3E}">
        <p14:creationId xmlns:p14="http://schemas.microsoft.com/office/powerpoint/2010/main" val="1765490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We implemented Harmony on a real-world multi-modal sensor system deployed in homes of elderly subjects. The system is designed to classify multidimensional complex daily living activities related to Alzheimer’s Disease such as cleaning the living area and watching TV.</a:t>
            </a: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effectLst/>
                <a:latin typeface="LinLibertineT"/>
              </a:rPr>
              <a:t>We choose three sensor modalities: a Time-of-Flight (</a:t>
            </a:r>
            <a:r>
              <a:rPr lang="en-HK" sz="1200" dirty="0" err="1">
                <a:effectLst/>
                <a:latin typeface="LinLibertineT"/>
              </a:rPr>
              <a:t>ToF</a:t>
            </a:r>
            <a:r>
              <a:rPr lang="en-HK" sz="1200" dirty="0">
                <a:effectLst/>
                <a:latin typeface="LinLibertineT"/>
              </a:rPr>
              <a:t>) depth camera, a </a:t>
            </a:r>
            <a:r>
              <a:rPr lang="en-HK" sz="1200" dirty="0" err="1">
                <a:effectLst/>
                <a:latin typeface="LinLibertineT"/>
              </a:rPr>
              <a:t>mmWave</a:t>
            </a:r>
            <a:r>
              <a:rPr lang="en-HK" sz="1200" dirty="0">
                <a:effectLst/>
                <a:latin typeface="LinLibertineT"/>
              </a:rPr>
              <a:t> radar, and a microphone. This figure shows the </a:t>
            </a:r>
            <a:r>
              <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rPr>
              <a:t>examples of recorded sensor </a:t>
            </a:r>
            <a:r>
              <a:rPr lang="en-US" sz="1200" b="0" dirty="0">
                <a:solidFill>
                  <a:prstClr val="black"/>
                </a:solidFill>
                <a:latin typeface="Helvetica Light" panose="020B0403020202020204" pitchFamily="34" charset="0"/>
              </a:rPr>
              <a:t>d</a:t>
            </a:r>
            <a:r>
              <a:rPr kumimoji="0" lang="en-US" sz="1200" b="0" i="0" u="none" strike="noStrike" kern="1200" cap="none" spc="0" normalizeH="0" baseline="0" noProof="0" dirty="0" err="1">
                <a:ln>
                  <a:noFill/>
                </a:ln>
                <a:solidFill>
                  <a:prstClr val="black"/>
                </a:solidFill>
                <a:effectLst/>
                <a:uLnTx/>
                <a:uFillTx/>
                <a:latin typeface="Helvetica Light" panose="020B0403020202020204" pitchFamily="34" charset="0"/>
              </a:rPr>
              <a:t>ata</a:t>
            </a:r>
            <a:r>
              <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rPr>
              <a:t>. </a:t>
            </a:r>
            <a:r>
              <a:rPr lang="en-HK" sz="1200" dirty="0">
                <a:effectLst/>
                <a:latin typeface="LinLibertineT"/>
              </a:rPr>
              <a:t>Moreover, the hardware system incorporates an NVIDIA edge computer, and a 4G cellular interface to communicate with the server in our lab.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HK"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Our system has been deployed in a f</a:t>
            </a:r>
            <a:r>
              <a:rPr lang="en-HK" sz="1200" dirty="0">
                <a:effectLst/>
                <a:latin typeface="LinLibertineT"/>
              </a:rPr>
              <a:t>our-week</a:t>
            </a:r>
            <a:r>
              <a:rPr kumimoji="0" lang="en-HK"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rPr>
              <a:t> clinical trial involving </a:t>
            </a:r>
            <a:r>
              <a:rPr lang="en-HK" sz="1200" dirty="0">
                <a:effectLst/>
                <a:latin typeface="LinLibertineT"/>
              </a:rPr>
              <a:t>16 elder subjects, including subjects with AD, </a:t>
            </a:r>
            <a:r>
              <a:rPr lang="en-US" sz="2800" dirty="0">
                <a:latin typeface="Helvetica Light" panose="020B0403020202020204" pitchFamily="34" charset="0"/>
              </a:rPr>
              <a:t>mild cognitive impairment, and cognitively normal subjects.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latin typeface="Helvetica Light" panose="020B0403020202020204" pitchFamily="34" charset="0"/>
                <a:cs typeface="Helvetica" panose="020B0604020202020204" pitchFamily="34" charset="0"/>
              </a:rPr>
              <a:t>Moreover, we compare the performance of Harmony with four baselines, including local learning, </a:t>
            </a:r>
            <a:r>
              <a:rPr lang="en-US" sz="2800" dirty="0">
                <a:latin typeface="Helvetica Light" panose="020B0403020202020204" pitchFamily="34" charset="0"/>
              </a:rPr>
              <a:t>Unimodal Federated Learning, Multi-modal Federated Averaging and a state-of-the-art multi-modal FL algorithm Hierarchical Gradient Blending</a:t>
            </a:r>
            <a:endParaRPr lang="en-HK"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dirty="0">
              <a:effectLst/>
              <a:latin typeface="LinLibertine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dirty="0">
              <a:effectLst/>
              <a:latin typeface="LinLibertine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effectLst/>
                <a:latin typeface="LinLibertineT"/>
              </a:rPr>
              <a:t>##In particular, the </a:t>
            </a:r>
            <a:r>
              <a:rPr lang="en-HK" sz="1200" dirty="0" err="1">
                <a:effectLst/>
                <a:latin typeface="LinLibertineT"/>
              </a:rPr>
              <a:t>ToF</a:t>
            </a:r>
            <a:r>
              <a:rPr lang="en-HK" sz="1200" dirty="0">
                <a:effectLst/>
                <a:latin typeface="LinLibertineT"/>
              </a:rPr>
              <a:t> depth camera cannot reveal sensitive personal information like faces; the </a:t>
            </a:r>
            <a:r>
              <a:rPr lang="en-HK" sz="1200" dirty="0" err="1">
                <a:effectLst/>
                <a:latin typeface="LinLibertineT"/>
              </a:rPr>
              <a:t>mmWave</a:t>
            </a:r>
            <a:r>
              <a:rPr lang="en-HK" sz="1200" dirty="0">
                <a:effectLst/>
                <a:latin typeface="LinLibertineT"/>
              </a:rPr>
              <a:t> radar can only detect the motions of the subjects; the ambient microphones run real-time algorithms to extract acoustic features.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Helvetica Light" panose="020B0403020202020204" pitchFamily="34" charset="0"/>
              </a:rPr>
              <a:t>1.5m - 1.8m, </a:t>
            </a:r>
            <a:r>
              <a:rPr lang="en-HK" sz="1200" dirty="0">
                <a:effectLst/>
                <a:latin typeface="LinLibertineT"/>
              </a:rPr>
              <a:t>acrylic, </a:t>
            </a:r>
            <a:r>
              <a:rPr lang="en-HK" sz="1000" b="0" i="0" dirty="0">
                <a:solidFill>
                  <a:srgbClr val="555555"/>
                </a:solidFill>
                <a:effectLst/>
                <a:latin typeface="Roboto" panose="02000000000000000000" pitchFamily="2" charset="0"/>
              </a:rPr>
              <a:t>Model: 52MB</a:t>
            </a: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r>
              <a:rPr lang="en-HK" sz="1000" dirty="0" err="1">
                <a:effectLst/>
                <a:latin typeface="Helvetica Light" panose="020B0403020202020204" pitchFamily="34" charset="0"/>
              </a:rPr>
              <a:t>Vzense</a:t>
            </a:r>
            <a:r>
              <a:rPr lang="en-HK" sz="1000" dirty="0">
                <a:effectLst/>
                <a:latin typeface="Helvetica Light" panose="020B0403020202020204" pitchFamily="34" charset="0"/>
              </a:rPr>
              <a:t> DCAM710 </a:t>
            </a:r>
            <a:r>
              <a:rPr lang="en-HK" sz="1000" dirty="0" err="1">
                <a:effectLst/>
                <a:latin typeface="Helvetica Light" panose="020B0403020202020204" pitchFamily="34" charset="0"/>
              </a:rPr>
              <a:t>ToF</a:t>
            </a:r>
            <a:r>
              <a:rPr lang="en-HK" sz="1000" dirty="0">
                <a:effectLst/>
                <a:latin typeface="Helvetica Light" panose="020B0403020202020204" pitchFamily="34" charset="0"/>
              </a:rPr>
              <a:t>: </a:t>
            </a:r>
            <a:r>
              <a:rPr lang="en-HK" sz="1000" dirty="0" err="1">
                <a:effectLst/>
                <a:latin typeface="Helvetica Light" panose="020B0403020202020204" pitchFamily="34" charset="0"/>
              </a:rPr>
              <a:t>upto</a:t>
            </a:r>
            <a:r>
              <a:rPr lang="en-HK" sz="1000" dirty="0">
                <a:effectLst/>
                <a:latin typeface="Helvetica Light" panose="020B0403020202020204" pitchFamily="34" charset="0"/>
              </a:rPr>
              <a:t> </a:t>
            </a:r>
            <a:r>
              <a:rPr lang="en-HK" b="0" i="0" dirty="0">
                <a:solidFill>
                  <a:srgbClr val="444444"/>
                </a:solidFill>
                <a:effectLst/>
                <a:latin typeface="Roboto" panose="02000000000000000000" pitchFamily="2" charset="0"/>
              </a:rPr>
              <a:t>1920 x 1080 (640*480), </a:t>
            </a:r>
            <a:r>
              <a:rPr lang="en-HK" b="0" i="0" dirty="0" err="1">
                <a:solidFill>
                  <a:srgbClr val="444444"/>
                </a:solidFill>
                <a:effectLst/>
                <a:latin typeface="Roboto" panose="02000000000000000000" pitchFamily="2" charset="0"/>
              </a:rPr>
              <a:t>upto</a:t>
            </a:r>
            <a:r>
              <a:rPr lang="en-HK" b="0" i="0" dirty="0">
                <a:solidFill>
                  <a:srgbClr val="444444"/>
                </a:solidFill>
                <a:effectLst/>
                <a:latin typeface="Roboto" panose="02000000000000000000" pitchFamily="2" charset="0"/>
              </a:rPr>
              <a:t> 30 FPS (15FPS)</a:t>
            </a:r>
            <a:endParaRPr lang="en-HK" sz="1000" dirty="0">
              <a:effectLst/>
              <a:latin typeface="Helvetica Light"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000" dirty="0">
                <a:effectLst/>
                <a:latin typeface="Helvetica Light" panose="020B0403020202020204" pitchFamily="34" charset="0"/>
              </a:rPr>
              <a:t>TI IWR6843: </a:t>
            </a:r>
            <a:r>
              <a:rPr lang="en-HK" b="0" i="0" dirty="0">
                <a:solidFill>
                  <a:srgbClr val="555555"/>
                </a:solidFill>
                <a:effectLst/>
                <a:latin typeface="Roboto" panose="020F0502020204030204" pitchFamily="34" charset="0"/>
              </a:rPr>
              <a:t>60 - 64 GHz, 4 </a:t>
            </a:r>
            <a:r>
              <a:rPr lang="en-HK" b="0" i="0" dirty="0">
                <a:solidFill>
                  <a:srgbClr val="555555"/>
                </a:solidFill>
                <a:effectLst/>
                <a:latin typeface="Roboto" panose="02000000000000000000" pitchFamily="2" charset="0"/>
              </a:rPr>
              <a:t>receivers and 3 transmitters, with 120° azimuth field of view (</a:t>
            </a:r>
            <a:r>
              <a:rPr lang="en-HK" b="0" i="0" dirty="0" err="1">
                <a:solidFill>
                  <a:srgbClr val="555555"/>
                </a:solidFill>
                <a:effectLst/>
                <a:latin typeface="Roboto" panose="02000000000000000000" pitchFamily="2" charset="0"/>
              </a:rPr>
              <a:t>FoV</a:t>
            </a:r>
            <a:r>
              <a:rPr lang="en-HK" b="0" i="0" dirty="0">
                <a:solidFill>
                  <a:srgbClr val="555555"/>
                </a:solidFill>
                <a:effectLst/>
                <a:latin typeface="Roboto" panose="02000000000000000000" pitchFamily="2" charset="0"/>
              </a:rPr>
              <a:t>) and 30° elevation </a:t>
            </a:r>
            <a:r>
              <a:rPr lang="en-HK" b="0" i="0" dirty="0" err="1">
                <a:solidFill>
                  <a:srgbClr val="555555"/>
                </a:solidFill>
                <a:effectLst/>
                <a:latin typeface="Roboto" panose="02000000000000000000" pitchFamily="2" charset="0"/>
              </a:rPr>
              <a:t>FoV</a:t>
            </a:r>
            <a:endParaRPr lang="en-HK" b="0" i="0" dirty="0">
              <a:solidFill>
                <a:srgbClr val="555555"/>
              </a:solidFill>
              <a:effectLst/>
              <a:latin typeface="Roboto" panose="02000000000000000000" pitchFamily="2" charset="0"/>
            </a:endParaRPr>
          </a:p>
        </p:txBody>
      </p:sp>
      <p:sp>
        <p:nvSpPr>
          <p:cNvPr id="4" name="灯片编号占位符 3"/>
          <p:cNvSpPr>
            <a:spLocks noGrp="1"/>
          </p:cNvSpPr>
          <p:nvPr>
            <p:ph type="sldNum" sz="quarter" idx="5"/>
          </p:nvPr>
        </p:nvSpPr>
        <p:spPr/>
        <p:txBody>
          <a:bodyPr/>
          <a:lstStyle/>
          <a:p>
            <a:fld id="{410B5C61-F892-4FDE-899C-A7FCA2D27E07}" type="slidenum">
              <a:rPr lang="zh-CN" altLang="en-US" smtClean="0"/>
              <a:t>11</a:t>
            </a:fld>
            <a:endParaRPr lang="zh-CN" altLang="en-US"/>
          </a:p>
        </p:txBody>
      </p:sp>
    </p:spTree>
    <p:extLst>
      <p:ext uri="{BB962C8B-B14F-4D97-AF65-F5344CB8AC3E}">
        <p14:creationId xmlns:p14="http://schemas.microsoft.com/office/powerpoint/2010/main" val="166418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First, we show that there are significant system dynamics in real-world FL systems, which is the key challenge addressed in the design of Harmony.</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For example, in our testbed, the sensors may stop data recording occasionally due to power surges or unstable sensor connections, which would cause modality heterogeneity across nodes.</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Moreover, the resource availability of nodes is also dynamic at runtime</a:t>
            </a:r>
            <a:r>
              <a:rPr lang="en-HK" sz="1800" dirty="0">
                <a:effectLst/>
                <a:latin typeface="LinLibertineTB"/>
              </a:rPr>
              <a:t>. For example, the </a:t>
            </a:r>
            <a:r>
              <a:rPr lang="en-HK" sz="1800" dirty="0">
                <a:effectLst/>
                <a:latin typeface="LinLibertineT"/>
              </a:rPr>
              <a:t>bandwidth of the 4G LTE networks change significantly over the time of 20 hours, which leads to </a:t>
            </a:r>
            <a:r>
              <a:rPr lang="en-US" sz="1800" dirty="0">
                <a:effectLst/>
                <a:latin typeface="Helvetica Light" panose="020B0403020202020204" pitchFamily="34" charset="0"/>
              </a:rPr>
              <a:t>s</a:t>
            </a:r>
            <a:r>
              <a:rPr lang="en-US" dirty="0">
                <a:latin typeface="Helvetica Light" panose="020B0403020202020204" pitchFamily="34" charset="0"/>
              </a:rPr>
              <a:t>ignificant training latency in FL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b="0" i="0" dirty="0">
              <a:solidFill>
                <a:srgbClr val="555555"/>
              </a:solidFill>
              <a:effectLst/>
              <a:latin typeface="Roboto" panose="02000000000000000000" pitchFamily="2" charset="0"/>
            </a:endParaRPr>
          </a:p>
        </p:txBody>
      </p:sp>
      <p:sp>
        <p:nvSpPr>
          <p:cNvPr id="4" name="灯片编号占位符 3"/>
          <p:cNvSpPr>
            <a:spLocks noGrp="1"/>
          </p:cNvSpPr>
          <p:nvPr>
            <p:ph type="sldNum" sz="quarter" idx="5"/>
          </p:nvPr>
        </p:nvSpPr>
        <p:spPr/>
        <p:txBody>
          <a:bodyPr/>
          <a:lstStyle/>
          <a:p>
            <a:fld id="{410B5C61-F892-4FDE-899C-A7FCA2D27E07}" type="slidenum">
              <a:rPr lang="zh-CN" altLang="en-US" smtClean="0"/>
              <a:t>12</a:t>
            </a:fld>
            <a:endParaRPr lang="zh-CN" altLang="en-US"/>
          </a:p>
        </p:txBody>
      </p:sp>
    </p:spTree>
    <p:extLst>
      <p:ext uri="{BB962C8B-B14F-4D97-AF65-F5344CB8AC3E}">
        <p14:creationId xmlns:p14="http://schemas.microsoft.com/office/powerpoint/2010/main" val="2193426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evaluate our approach with our </a:t>
            </a:r>
            <a:r>
              <a:rPr lang="en-HK" sz="1800" dirty="0">
                <a:effectLst/>
                <a:latin typeface="CMR10"/>
              </a:rPr>
              <a:t>Alzheimer’s Disease testbed. The results show that our approach significantly outperforms other baselines, e.g., </a:t>
            </a:r>
            <a:r>
              <a:rPr lang="en-HK" sz="1200" dirty="0">
                <a:effectLst/>
                <a:latin typeface="Helvetica Light" panose="020B0403020202020204" pitchFamily="34" charset="0"/>
              </a:rPr>
              <a:t>over </a:t>
            </a:r>
            <a:r>
              <a:rPr lang="en-HK" sz="1200" dirty="0">
                <a:solidFill>
                  <a:srgbClr val="FF0000"/>
                </a:solidFill>
                <a:effectLst/>
                <a:latin typeface="Helvetica Light" panose="020B0403020202020204" pitchFamily="34" charset="0"/>
              </a:rPr>
              <a:t>20%</a:t>
            </a:r>
            <a:r>
              <a:rPr lang="en-HK" sz="1200" dirty="0">
                <a:effectLst/>
                <a:latin typeface="Helvetica Light" panose="020B0403020202020204" pitchFamily="34" charset="0"/>
              </a:rPr>
              <a:t> accuracy improvement with only 20 to </a:t>
            </a:r>
            <a:r>
              <a:rPr lang="en-HK" sz="1200" dirty="0">
                <a:solidFill>
                  <a:srgbClr val="FF0000"/>
                </a:solidFill>
                <a:effectLst/>
                <a:latin typeface="Helvetica Light" panose="020B0403020202020204" pitchFamily="34" charset="0"/>
              </a:rPr>
              <a:t>100</a:t>
            </a:r>
            <a:r>
              <a:rPr lang="en-HK" sz="1200" dirty="0">
                <a:effectLst/>
                <a:latin typeface="Helvetica Light" panose="020B0403020202020204" pitchFamily="34" charset="0"/>
              </a:rPr>
              <a:t> samples.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effectLst/>
                <a:latin typeface="Helvetica Light" panose="020B0403020202020204" pitchFamily="34" charset="0"/>
              </a:rPr>
              <a:t>In terms of the overall system training latency, even without the resource optimization, Harmony incurs less training delays than existing approaches thanks to the disentangled model training design. Moreover, with efficient resource allocation, it can further reduce the training latency,  because the delays of different modalities </a:t>
            </a:r>
            <a:r>
              <a:rPr lang="en-HK" sz="1200" dirty="0" err="1">
                <a:effectLst/>
                <a:latin typeface="Helvetica Light" panose="020B0403020202020204" pitchFamily="34" charset="0"/>
              </a:rPr>
              <a:t>aremore</a:t>
            </a:r>
            <a:r>
              <a:rPr lang="en-HK" sz="1200" dirty="0">
                <a:effectLst/>
                <a:latin typeface="Helvetica Light" panose="020B0403020202020204" pitchFamily="34" charset="0"/>
              </a:rPr>
              <a:t> balanced.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also evaluate the performance on three public datasets, but we will skip the details here.</a:t>
            </a:r>
            <a:endParaRPr lang="en-HK" sz="1200" dirty="0">
              <a:effectLst/>
              <a:latin typeface="Helvetica Light"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dirty="0">
              <a:effectLst/>
              <a:latin typeface="Helvetica Light"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dirty="0">
              <a:effectLst/>
              <a:latin typeface="Helvetica Light"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effectLst/>
                <a:latin typeface="Helvetica Light" panose="020B0403020202020204" pitchFamily="34" charset="0"/>
              </a:rPr>
              <a:t>Accuracy: </a:t>
            </a:r>
            <a:r>
              <a:rPr lang="en-HK" sz="1200" dirty="0" err="1">
                <a:effectLst/>
                <a:latin typeface="Helvetica Light" panose="020B0403020202020204" pitchFamily="34" charset="0"/>
              </a:rPr>
              <a:t>红框框出来harmony</a:t>
            </a:r>
            <a:r>
              <a:rPr lang="en-US" altLang="zh-CN" sz="1200" dirty="0">
                <a:effectLst/>
                <a:latin typeface="Helvetica Light" panose="020B0403020202020204" pitchFamily="34" charset="0"/>
              </a:rPr>
              <a:t>, at least 30-40% accuracy improvement with 20-100 samples.</a:t>
            </a:r>
            <a:endParaRPr lang="en-HK" sz="1200" dirty="0">
              <a:effectLst/>
              <a:latin typeface="Helvetica Light"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effectLst/>
                <a:latin typeface="Helvetica Light" panose="020B0403020202020204" pitchFamily="34" charset="0"/>
              </a:rPr>
              <a:t>Delay: Harmony </a:t>
            </a:r>
            <a:r>
              <a:rPr lang="en-HK" sz="1200" dirty="0" err="1">
                <a:effectLst/>
                <a:latin typeface="Helvetica Light" panose="020B0403020202020204" pitchFamily="34" charset="0"/>
              </a:rPr>
              <a:t>用红体标记</a:t>
            </a:r>
            <a:endParaRPr lang="en-HK" sz="1200" dirty="0">
              <a:effectLst/>
              <a:latin typeface="Helvetica Light"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dirty="0">
              <a:effectLst/>
              <a:latin typeface="Helvetica Light"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effectLst/>
                <a:latin typeface="Helvetica Light" panose="020B0403020202020204" pitchFamily="34" charset="0"/>
              </a:rPr>
              <a:t>#through allocating more computing resources to the modality who </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effectLst/>
                <a:latin typeface="Helvetica Light" panose="020B0403020202020204" pitchFamily="34" charset="0"/>
              </a:rPr>
              <a:t>#Harmony reduces the training delay through efficient resource allocation on multimodal nodes.</a:t>
            </a:r>
            <a:endParaRPr lang="en-HK" sz="1050" dirty="0">
              <a:latin typeface="Helvetica Light"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 </a:t>
            </a:r>
            <a:endParaRPr lang="zh-CN" altLang="en-US" dirty="0"/>
          </a:p>
        </p:txBody>
      </p:sp>
      <p:sp>
        <p:nvSpPr>
          <p:cNvPr id="4" name="灯片编号占位符 3"/>
          <p:cNvSpPr>
            <a:spLocks noGrp="1"/>
          </p:cNvSpPr>
          <p:nvPr>
            <p:ph type="sldNum" sz="quarter" idx="5"/>
          </p:nvPr>
        </p:nvSpPr>
        <p:spPr/>
        <p:txBody>
          <a:bodyPr/>
          <a:lstStyle/>
          <a:p>
            <a:fld id="{410B5C61-F892-4FDE-899C-A7FCA2D27E07}" type="slidenum">
              <a:rPr lang="zh-CN" altLang="en-US" smtClean="0"/>
              <a:t>13</a:t>
            </a:fld>
            <a:endParaRPr lang="zh-CN" altLang="en-US"/>
          </a:p>
        </p:txBody>
      </p:sp>
    </p:spTree>
    <p:extLst>
      <p:ext uri="{BB962C8B-B14F-4D97-AF65-F5344CB8AC3E}">
        <p14:creationId xmlns:p14="http://schemas.microsoft.com/office/powerpoint/2010/main" val="1730065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conclusion, we propose </a:t>
            </a:r>
            <a:r>
              <a:rPr lang="en-US" altLang="zh-CN" b="1" dirty="0">
                <a:latin typeface="Helvetica Light" panose="020B0403020202020204" pitchFamily="34" charset="0"/>
              </a:rPr>
              <a:t>Harmony: </a:t>
            </a:r>
            <a:r>
              <a:rPr lang="en-US" altLang="zh-CN" dirty="0">
                <a:latin typeface="Helvetica Light" panose="020B0403020202020204" pitchFamily="34" charset="0"/>
              </a:rPr>
              <a:t>A new system for heterogeneous multi-modal federated learning</a:t>
            </a:r>
            <a:r>
              <a:rPr lang="en-US" altLang="zh-CN" dirty="0"/>
              <a:t>.</a:t>
            </a:r>
          </a:p>
          <a:p>
            <a:pPr marL="0" lvl="0" indent="0">
              <a:lnSpc>
                <a:spcPct val="150000"/>
              </a:lnSpc>
              <a:spcBef>
                <a:spcPts val="500"/>
              </a:spcBef>
              <a:buFont typeface="Arial" panose="020B0604020202020204" pitchFamily="34" charset="0"/>
              <a:buNone/>
            </a:pPr>
            <a:r>
              <a:rPr lang="en-US" altLang="zh-CN" dirty="0">
                <a:solidFill>
                  <a:prstClr val="black"/>
                </a:solidFill>
                <a:latin typeface="Helvetica Light" panose="020B0403020202020204" pitchFamily="34" charset="0"/>
              </a:rPr>
              <a:t>We disentangle multi-modal network training into two stages to harness the modality heterogeneity</a:t>
            </a:r>
          </a:p>
          <a:p>
            <a:pPr marL="0" marR="0" lvl="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a:pPr>
            <a:r>
              <a:rPr lang="en-US" altLang="zh-CN" dirty="0">
                <a:solidFill>
                  <a:prstClr val="black"/>
                </a:solidFill>
                <a:latin typeface="Helvetica Light" panose="020B0403020202020204" pitchFamily="34" charset="0"/>
              </a:rPr>
              <a:t>Moreover, we propose a balance-aware resource allocation scheme to reduce system training latency, and exploit the modality bias to aggregate the fusion knowledge of multi-modal nodes.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 the future, we will extend our design into </a:t>
            </a:r>
            <a:r>
              <a:rPr lang="en-US" altLang="zh-CN" dirty="0">
                <a:solidFill>
                  <a:prstClr val="black"/>
                </a:solidFill>
                <a:latin typeface="Helvetica Light" panose="020B0403020202020204" pitchFamily="34" charset="0"/>
              </a:rPr>
              <a:t>semi-supervised learning settings, and study the impact of runtime sensor dynamics on the model performance.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prstClr val="black"/>
              </a:solidFill>
              <a:latin typeface="Helvetica Light"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prstClr val="black"/>
              </a:solidFill>
              <a:latin typeface="Helvetica Light"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solidFill>
                <a:prstClr val="black"/>
              </a:solidFill>
              <a:latin typeface="Helvetica Light"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prstClr val="black"/>
                </a:solidFill>
                <a:latin typeface="Helvetica Light" panose="020B0403020202020204" pitchFamily="34" charset="0"/>
              </a:rPr>
              <a:t>so that the model accuracy can be further improved by leveraging lots of unlabeled data. Moreover, we will also study the impact of runtime sensor dynamics on model performance, due to </a:t>
            </a:r>
            <a:r>
              <a:rPr lang="en-HK" sz="1800" dirty="0">
                <a:effectLst/>
                <a:latin typeface="LinLibertineT"/>
              </a:rPr>
              <a:t>the switching between the multi-modal or single-modal </a:t>
            </a:r>
            <a:r>
              <a:rPr lang="en-HK" sz="1200" dirty="0">
                <a:effectLst/>
                <a:latin typeface="LinLibertineT"/>
              </a:rPr>
              <a:t>inference </a:t>
            </a:r>
            <a:r>
              <a:rPr lang="en-HK" sz="1200" dirty="0" err="1">
                <a:effectLst/>
                <a:latin typeface="LinLibertineT"/>
              </a:rPr>
              <a:t>networls</a:t>
            </a:r>
            <a:r>
              <a:rPr lang="en-HK" sz="1200" dirty="0">
                <a:effectLst/>
                <a:latin typeface="LinLibertineT"/>
              </a:rPr>
              <a:t>.</a:t>
            </a:r>
            <a:endParaRPr lang="en-HK"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410B5C61-F892-4FDE-899C-A7FCA2D27E07}" type="slidenum">
              <a:rPr lang="zh-CN" altLang="en-US" smtClean="0"/>
              <a:t>14</a:t>
            </a:fld>
            <a:endParaRPr lang="zh-CN" altLang="en-US"/>
          </a:p>
        </p:txBody>
      </p:sp>
    </p:spTree>
    <p:extLst>
      <p:ext uri="{BB962C8B-B14F-4D97-AF65-F5344CB8AC3E}">
        <p14:creationId xmlns:p14="http://schemas.microsoft.com/office/powerpoint/2010/main" val="1947576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Thanks for listening. For more details, please refer to our paper and our lab website. Thank you!</a:t>
            </a:r>
          </a:p>
          <a:p>
            <a:endParaRPr lang="en-US" altLang="zh-CN" dirty="0"/>
          </a:p>
          <a:p>
            <a:endParaRPr lang="zh-CN" altLang="en-US" dirty="0"/>
          </a:p>
          <a:p>
            <a:endParaRPr lang="en-US" altLang="zh-CN" dirty="0"/>
          </a:p>
        </p:txBody>
      </p:sp>
      <p:sp>
        <p:nvSpPr>
          <p:cNvPr id="4" name="灯片编号占位符 3"/>
          <p:cNvSpPr>
            <a:spLocks noGrp="1"/>
          </p:cNvSpPr>
          <p:nvPr>
            <p:ph type="sldNum" sz="quarter" idx="5"/>
          </p:nvPr>
        </p:nvSpPr>
        <p:spPr/>
        <p:txBody>
          <a:bodyPr/>
          <a:lstStyle/>
          <a:p>
            <a:fld id="{410B5C61-F892-4FDE-899C-A7FCA2D27E07}" type="slidenum">
              <a:rPr lang="zh-CN" altLang="en-US" smtClean="0"/>
              <a:t>15</a:t>
            </a:fld>
            <a:endParaRPr lang="zh-CN" altLang="en-US"/>
          </a:p>
        </p:txBody>
      </p:sp>
    </p:spTree>
    <p:extLst>
      <p:ext uri="{BB962C8B-B14F-4D97-AF65-F5344CB8AC3E}">
        <p14:creationId xmlns:p14="http://schemas.microsoft.com/office/powerpoint/2010/main" val="376997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Helvetica Light" panose="020B0403020202020204" pitchFamily="34" charset="0"/>
              </a:rPr>
              <a:t>Mobile devices today are typically incorporated with multiple sensors. This has enabled a lot of exciting applications such as health monitoring, Virtual Reality and even autonomous driving</a:t>
            </a:r>
            <a:r>
              <a:rPr lang="en-US" sz="1800" dirty="0">
                <a:effectLst/>
                <a:latin typeface="Helvetica Light" panose="020B0403020202020204" pitchFamily="34" charset="0"/>
              </a:rPr>
              <a:t>.</a:t>
            </a:r>
            <a:r>
              <a:rPr lang="zh-CN" altLang="en-US" sz="1800" dirty="0">
                <a:effectLst/>
                <a:latin typeface="Helvetica Light" panose="020B0403020202020204" pitchFamily="34" charset="0"/>
              </a:rPr>
              <a:t> </a:t>
            </a:r>
            <a:r>
              <a:rPr lang="en-HK" sz="1800" kern="1200" dirty="0">
                <a:solidFill>
                  <a:schemeClr val="tx1"/>
                </a:solidFill>
                <a:effectLst/>
                <a:latin typeface="+mn-lt"/>
                <a:ea typeface="+mn-ea"/>
                <a:cs typeface="+mn-cs"/>
              </a:rPr>
              <a:t>Recently, many machine learning algorithms have been applied to human activity recognition. </a:t>
            </a:r>
            <a:endParaRPr lang="en-HK" sz="1800" dirty="0">
              <a:effectLst/>
              <a:latin typeface="LinLibertine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dirty="0">
              <a:effectLst/>
              <a:latin typeface="Helvetica Light"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effectLst/>
                <a:latin typeface="Helvetica Light" panose="020B0403020202020204" pitchFamily="34" charset="0"/>
              </a:rPr>
              <a:t>Moreover, there are also a lot of emerging studies on multimodal sensing algorithms and systems. This has been one of the most promising technologies in these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dirty="0">
              <a:effectLst/>
              <a:latin typeface="Helvetica Light"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However, most existing studies on multi-modal learning focus on centralized processing of user’s raw data, which imposes significant privacy concerns. </a:t>
            </a: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dirty="0">
              <a:effectLst/>
              <a:latin typeface="Helvetica Light" panose="020B0403020202020204" pitchFamily="34" charset="0"/>
            </a:endParaRPr>
          </a:p>
        </p:txBody>
      </p:sp>
      <p:sp>
        <p:nvSpPr>
          <p:cNvPr id="4" name="灯片编号占位符 3"/>
          <p:cNvSpPr>
            <a:spLocks noGrp="1"/>
          </p:cNvSpPr>
          <p:nvPr>
            <p:ph type="sldNum" sz="quarter" idx="5"/>
          </p:nvPr>
        </p:nvSpPr>
        <p:spPr/>
        <p:txBody>
          <a:bodyPr/>
          <a:lstStyle/>
          <a:p>
            <a:fld id="{410B5C61-F892-4FDE-899C-A7FCA2D27E07}" type="slidenum">
              <a:rPr lang="zh-CN" altLang="en-US" smtClean="0"/>
              <a:t>16</a:t>
            </a:fld>
            <a:endParaRPr lang="zh-CN" altLang="en-US"/>
          </a:p>
        </p:txBody>
      </p:sp>
    </p:spTree>
    <p:extLst>
      <p:ext uri="{BB962C8B-B14F-4D97-AF65-F5344CB8AC3E}">
        <p14:creationId xmlns:p14="http://schemas.microsoft.com/office/powerpoint/2010/main" val="3330935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Helvetica Light" panose="020B0403020202020204" pitchFamily="34" charset="0"/>
              </a:rPr>
              <a:t>Many mobile devices today have multiple sensors of different modalities. For example, the latest VR </a:t>
            </a:r>
            <a:r>
              <a:rPr lang="en-HK" sz="2800" b="0" i="0" dirty="0">
                <a:solidFill>
                  <a:srgbClr val="4D5156"/>
                </a:solidFill>
                <a:effectLst/>
                <a:latin typeface="arial" panose="020B0604020202020204" pitchFamily="34" charset="0"/>
              </a:rPr>
              <a:t>headset</a:t>
            </a:r>
            <a:r>
              <a:rPr lang="en-HK" sz="1800" dirty="0">
                <a:effectLst/>
                <a:latin typeface="Helvetica Light" panose="020B0403020202020204" pitchFamily="34" charset="0"/>
              </a:rPr>
              <a:t> released by Apple integrates RGB camera, Lidar sensors and depth cameras. Combining the three sensors together will enable lots of VR applications. Other representative multi-modal sensing systems include smartphones and </a:t>
            </a:r>
            <a:r>
              <a:rPr lang="en-HK" sz="4000" dirty="0">
                <a:effectLst/>
                <a:latin typeface="Helvetica Light" panose="020B0403020202020204" pitchFamily="34" charset="0"/>
              </a:rPr>
              <a:t>a</a:t>
            </a:r>
            <a:r>
              <a:rPr lang="en-HK" sz="2800" dirty="0">
                <a:effectLst/>
                <a:latin typeface="Helvetica Light" panose="020B0403020202020204" pitchFamily="34" charset="0"/>
              </a:rPr>
              <a:t>utonomous </a:t>
            </a:r>
            <a:r>
              <a:rPr lang="en-HK" sz="4000" dirty="0">
                <a:latin typeface="Helvetica Light" panose="020B0403020202020204" pitchFamily="34" charset="0"/>
              </a:rPr>
              <a:t>vehicles</a:t>
            </a:r>
            <a:r>
              <a:rPr lang="en-US" sz="1800" dirty="0">
                <a:effectLst/>
                <a:latin typeface="Helvetica Light" panose="020B0403020202020204" pitchFamily="34" charset="0"/>
              </a:rPr>
              <a:t>.</a:t>
            </a:r>
            <a:r>
              <a:rPr lang="zh-CN" altLang="en-US" sz="1800" dirty="0">
                <a:effectLst/>
                <a:latin typeface="Helvetica Light" panose="020B0403020202020204" pitchFamily="34" charset="0"/>
              </a:rPr>
              <a:t> </a:t>
            </a:r>
            <a:r>
              <a:rPr lang="en-US" altLang="zh-CN" sz="1800" dirty="0">
                <a:effectLst/>
                <a:latin typeface="Helvetica Light" panose="020B0403020202020204" pitchFamily="34" charset="0"/>
              </a:rPr>
              <a:t>These devices are increasingly running machine learning systems based on the multi-modal sensors.</a:t>
            </a:r>
            <a:endParaRPr lang="en-US" sz="1800" kern="1200" dirty="0">
              <a:solidFill>
                <a:schemeClr val="tx1"/>
              </a:solidFill>
              <a:effectLst/>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However, traditional centralized learning approaches can impose significant privacy concerns because of data sharing. e.g., in a smartphone-based health monitoring system, if we upload data of multiple sensors on the phone, this will lead to a higher risk of privacy leakage.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800" dirty="0">
              <a:effectLst/>
              <a:latin typeface="LinLibertine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800" dirty="0">
              <a:effectLst/>
              <a:latin typeface="LinLibertine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Multi-modal easy to leak privacy (smartphone),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(add sensor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most of them focus on centralized learning approaches, which imposes significant privacy concerns because of sharing raw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err="1">
                <a:effectLst/>
                <a:latin typeface="LinLibertineT"/>
              </a:rPr>
              <a:t>举个例子</a:t>
            </a:r>
            <a:endParaRPr lang="en-HK" sz="1800" dirty="0">
              <a:effectLst/>
              <a:latin typeface="LinLibertine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err="1">
                <a:effectLst/>
                <a:latin typeface="LinLibertineT"/>
              </a:rPr>
              <a:t>不動鼠標</a:t>
            </a:r>
            <a:r>
              <a:rPr lang="en-HK" sz="1800" dirty="0">
                <a:effectLst/>
                <a:latin typeface="LinLibertineT"/>
              </a:rPr>
              <a:t>, multi-modal </a:t>
            </a:r>
            <a:r>
              <a:rPr lang="en-HK" sz="1800" dirty="0" err="1">
                <a:effectLst/>
                <a:latin typeface="LinLibertineT"/>
              </a:rPr>
              <a:t>到privacy不是很直接</a:t>
            </a:r>
            <a:endParaRPr lang="en-HK" sz="1800" dirty="0">
              <a:effectLst/>
              <a:latin typeface="LinLibertine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800" dirty="0">
              <a:effectLst/>
              <a:latin typeface="LinLibertine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##Multi-modal sensing systems are increasingly deployed in real-world applications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dirty="0">
              <a:effectLst/>
              <a:latin typeface="Helvetica Light" panose="020B0403020202020204" pitchFamily="34" charset="0"/>
            </a:endParaRPr>
          </a:p>
        </p:txBody>
      </p:sp>
      <p:sp>
        <p:nvSpPr>
          <p:cNvPr id="4" name="灯片编号占位符 3"/>
          <p:cNvSpPr>
            <a:spLocks noGrp="1"/>
          </p:cNvSpPr>
          <p:nvPr>
            <p:ph type="sldNum" sz="quarter" idx="5"/>
          </p:nvPr>
        </p:nvSpPr>
        <p:spPr/>
        <p:txBody>
          <a:bodyPr/>
          <a:lstStyle/>
          <a:p>
            <a:fld id="{410B5C61-F892-4FDE-899C-A7FCA2D27E07}" type="slidenum">
              <a:rPr lang="zh-CN" altLang="en-US" smtClean="0"/>
              <a:t>17</a:t>
            </a:fld>
            <a:endParaRPr lang="zh-CN" altLang="en-US"/>
          </a:p>
        </p:txBody>
      </p:sp>
    </p:spTree>
    <p:extLst>
      <p:ext uri="{BB962C8B-B14F-4D97-AF65-F5344CB8AC3E}">
        <p14:creationId xmlns:p14="http://schemas.microsoft.com/office/powerpoint/2010/main" val="3608246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The key idea here is that we could </a:t>
            </a:r>
            <a:r>
              <a:rPr lang="en-US" altLang="zh-CN" sz="1800" dirty="0">
                <a:effectLst/>
                <a:latin typeface="LinLibertineT"/>
              </a:rPr>
              <a:t>aggregate the classifiers of nodes with similar modality bias. </a:t>
            </a:r>
            <a:r>
              <a:rPr lang="en-HK" altLang="zh-CN" sz="1800" dirty="0">
                <a:effectLst/>
                <a:latin typeface="LinLibertineT"/>
              </a:rPr>
              <a:t>Therefore, </a:t>
            </a:r>
            <a:r>
              <a:rPr lang="en-HK" sz="1800" dirty="0">
                <a:effectLst/>
                <a:latin typeface="LinLibertineT"/>
              </a:rPr>
              <a:t>after measuring the modality bias during local fusion, the nodes will send the encoder discrepancy vector and model weights </a:t>
            </a:r>
            <a:r>
              <a:rPr lang="en-HK" sz="2800" dirty="0">
                <a:effectLst/>
                <a:latin typeface="+mn-lt"/>
              </a:rPr>
              <a:t>of </a:t>
            </a:r>
            <a:r>
              <a:rPr lang="en-HK" sz="1800" dirty="0">
                <a:effectLst/>
                <a:latin typeface="LinLibertineT"/>
              </a:rPr>
              <a:t>the classifiers to the server.</a:t>
            </a:r>
            <a:r>
              <a:rPr lang="en-HK" sz="2800" dirty="0">
                <a:effectLst/>
                <a:latin typeface="+mn-lt"/>
              </a:rPr>
              <a:t> </a:t>
            </a:r>
            <a:r>
              <a:rPr lang="en-HK" sz="1800" dirty="0">
                <a:effectLst/>
                <a:latin typeface="LinLibertineT"/>
              </a:rPr>
              <a:t>Then the server will cluster the nodes into different groups according to their modality biases and then merge the classifiers in each cluster.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800" dirty="0">
              <a:effectLst/>
              <a:latin typeface="LinLibertine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For example, this figure shows an example of </a:t>
            </a:r>
            <a:r>
              <a:rPr lang="en-HK" sz="1800" dirty="0">
                <a:effectLst/>
                <a:latin typeface="LibertineMathMI"/>
              </a:rPr>
              <a:t>𝐾</a:t>
            </a:r>
            <a:r>
              <a:rPr lang="en-HK" sz="1800" dirty="0">
                <a:effectLst/>
                <a:latin typeface="LinLibertineT"/>
              </a:rPr>
              <a:t>-means clustering results based on the normalized encoder discrepancy of the accelerator and skeleton modality. It is shown that the nodes with close data distributions will be clustered in a group, since they have similar modality bias.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800" dirty="0">
              <a:effectLst/>
              <a:latin typeface="LinLibertine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800" dirty="0">
              <a:effectLst/>
              <a:latin typeface="LinLibertine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 modality bias: more significant difference than only using weights classifier, thus easier for clustering; the axis of encoder discrepancy vector is more orthogonal; 2D </a:t>
            </a:r>
            <a:r>
              <a:rPr lang="en-HK" sz="1800" dirty="0" err="1">
                <a:effectLst/>
                <a:latin typeface="LinLibertineT"/>
              </a:rPr>
              <a:t>v.s</a:t>
            </a:r>
            <a:r>
              <a:rPr lang="en-HK" sz="1800" dirty="0">
                <a:effectLst/>
                <a:latin typeface="LinLibertineT"/>
              </a:rPr>
              <a:t>. dimension of model weights</a:t>
            </a:r>
            <a:endParaRPr lang="en-HK" sz="2800" dirty="0"/>
          </a:p>
          <a:p>
            <a:pPr marL="285750" indent="-285750">
              <a:lnSpc>
                <a:spcPct val="150000"/>
              </a:lnSpc>
              <a:buFont typeface="Arial" panose="020B0604020202020204" pitchFamily="34" charset="0"/>
              <a:buChar char="•"/>
            </a:pPr>
            <a:r>
              <a:rPr lang="en-US" sz="1200" dirty="0">
                <a:latin typeface="Helvetica Light" panose="020B0403020202020204" pitchFamily="34" charset="0"/>
              </a:rPr>
              <a:t>Easier for clustering</a:t>
            </a:r>
          </a:p>
          <a:p>
            <a:pPr marL="285750" indent="-285750">
              <a:lnSpc>
                <a:spcPct val="150000"/>
              </a:lnSpc>
              <a:buFont typeface="Arial" panose="020B0604020202020204" pitchFamily="34" charset="0"/>
              <a:buChar char="•"/>
            </a:pPr>
            <a:r>
              <a:rPr lang="en-US" sz="1200" dirty="0">
                <a:latin typeface="Helvetica Light" panose="020B0403020202020204" pitchFamily="34" charset="0"/>
              </a:rPr>
              <a:t>Reduce the communication delay</a:t>
            </a:r>
            <a:endParaRPr lang="en-HK" sz="1000" dirty="0">
              <a:effectLst/>
              <a:latin typeface="LinLibertine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dirty="0">
              <a:latin typeface="Helvetica Light"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410B5C61-F892-4FDE-899C-A7FCA2D27E07}" type="slidenum">
              <a:rPr lang="zh-CN" altLang="en-US" smtClean="0"/>
              <a:t>18</a:t>
            </a:fld>
            <a:endParaRPr lang="zh-CN" altLang="en-US"/>
          </a:p>
        </p:txBody>
      </p:sp>
    </p:spTree>
    <p:extLst>
      <p:ext uri="{BB962C8B-B14F-4D97-AF65-F5344CB8AC3E}">
        <p14:creationId xmlns:p14="http://schemas.microsoft.com/office/powerpoint/2010/main" val="2136639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Helvetica Light" panose="020B0403020202020204" pitchFamily="34" charset="0"/>
              </a:rPr>
              <a:t>Many mobile devices today have multiple sensors of different modalities. For example, the latest VR </a:t>
            </a:r>
            <a:r>
              <a:rPr lang="en-HK" sz="2800" b="0" i="0" dirty="0">
                <a:solidFill>
                  <a:srgbClr val="4D5156"/>
                </a:solidFill>
                <a:effectLst/>
                <a:latin typeface="arial" panose="020B0604020202020204" pitchFamily="34" charset="0"/>
              </a:rPr>
              <a:t>headset</a:t>
            </a:r>
            <a:r>
              <a:rPr lang="en-HK" sz="1800" dirty="0">
                <a:effectLst/>
                <a:latin typeface="Helvetica Light" panose="020B0403020202020204" pitchFamily="34" charset="0"/>
              </a:rPr>
              <a:t> released by Apple integrates RGB camera, Lidar sensors and depth cameras. Combining the three sensors together will enable lots of VR applications. Other representative multi-modal sensing systems include smartphones and </a:t>
            </a:r>
            <a:r>
              <a:rPr lang="en-HK" sz="4000" dirty="0">
                <a:effectLst/>
                <a:latin typeface="Helvetica Light" panose="020B0403020202020204" pitchFamily="34" charset="0"/>
              </a:rPr>
              <a:t>a</a:t>
            </a:r>
            <a:r>
              <a:rPr lang="en-HK" sz="2800" dirty="0">
                <a:effectLst/>
                <a:latin typeface="Helvetica Light" panose="020B0403020202020204" pitchFamily="34" charset="0"/>
              </a:rPr>
              <a:t>utonomous </a:t>
            </a:r>
            <a:r>
              <a:rPr lang="en-HK" sz="4000" dirty="0">
                <a:latin typeface="Helvetica Light" panose="020B0403020202020204" pitchFamily="34" charset="0"/>
              </a:rPr>
              <a:t>vehicles</a:t>
            </a:r>
            <a:r>
              <a:rPr lang="en-US" sz="1800" dirty="0">
                <a:effectLst/>
                <a:latin typeface="Helvetica Light" panose="020B0403020202020204" pitchFamily="34" charset="0"/>
              </a:rPr>
              <a:t>.</a:t>
            </a:r>
            <a:r>
              <a:rPr lang="zh-CN" altLang="en-US" sz="1800" dirty="0">
                <a:effectLst/>
                <a:latin typeface="Helvetica Light" panose="020B0403020202020204" pitchFamily="34" charset="0"/>
              </a:rPr>
              <a:t> </a:t>
            </a:r>
            <a:r>
              <a:rPr lang="en-US" altLang="zh-CN" sz="1800" dirty="0">
                <a:effectLst/>
                <a:latin typeface="Helvetica Light" panose="020B0403020202020204" pitchFamily="34" charset="0"/>
              </a:rPr>
              <a:t>These devices are increasingly running machine learning systems based on the multi-modal sensors.</a:t>
            </a:r>
            <a:endParaRPr lang="en-US" sz="1800" kern="1200" dirty="0">
              <a:solidFill>
                <a:schemeClr val="tx1"/>
              </a:solidFill>
              <a:effectLst/>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However, traditional centralized learning approaches can impose significant privacy concerns because of data sharing. e.g., in a smartphone-based health monitoring system, if we upload data of multiple sensors on the phone, this will lead to a higher risk of privacy leakage.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800" dirty="0">
              <a:effectLst/>
              <a:latin typeface="LinLibertine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800" dirty="0">
              <a:effectLst/>
              <a:latin typeface="LinLibertine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Multi-modal easy to leak privacy (smartphone),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(add sensor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most of them focus on centralized learning approaches, which imposes significant privacy concerns because of sharing raw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err="1">
                <a:effectLst/>
                <a:latin typeface="LinLibertineT"/>
              </a:rPr>
              <a:t>举个例子</a:t>
            </a:r>
            <a:endParaRPr lang="en-HK" sz="1800" dirty="0">
              <a:effectLst/>
              <a:latin typeface="LinLibertine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err="1">
                <a:effectLst/>
                <a:latin typeface="LinLibertineT"/>
              </a:rPr>
              <a:t>不動鼠標</a:t>
            </a:r>
            <a:r>
              <a:rPr lang="en-HK" sz="1800" dirty="0">
                <a:effectLst/>
                <a:latin typeface="LinLibertineT"/>
              </a:rPr>
              <a:t>, multi-modal </a:t>
            </a:r>
            <a:r>
              <a:rPr lang="en-HK" sz="1800" dirty="0" err="1">
                <a:effectLst/>
                <a:latin typeface="LinLibertineT"/>
              </a:rPr>
              <a:t>到privacy不是很直接</a:t>
            </a:r>
            <a:endParaRPr lang="en-HK" sz="1800" dirty="0">
              <a:effectLst/>
              <a:latin typeface="LinLibertine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800" dirty="0">
              <a:effectLst/>
              <a:latin typeface="LinLibertine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##Multi-modal sensing systems are increasingly deployed in real-world applications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dirty="0">
              <a:effectLst/>
              <a:latin typeface="Helvetica Light" panose="020B0403020202020204" pitchFamily="34" charset="0"/>
            </a:endParaRPr>
          </a:p>
        </p:txBody>
      </p:sp>
      <p:sp>
        <p:nvSpPr>
          <p:cNvPr id="4" name="灯片编号占位符 3"/>
          <p:cNvSpPr>
            <a:spLocks noGrp="1"/>
          </p:cNvSpPr>
          <p:nvPr>
            <p:ph type="sldNum" sz="quarter" idx="5"/>
          </p:nvPr>
        </p:nvSpPr>
        <p:spPr/>
        <p:txBody>
          <a:bodyPr/>
          <a:lstStyle/>
          <a:p>
            <a:fld id="{410B5C61-F892-4FDE-899C-A7FCA2D27E07}" type="slidenum">
              <a:rPr lang="zh-CN" altLang="en-US" smtClean="0"/>
              <a:t>1</a:t>
            </a:fld>
            <a:endParaRPr lang="zh-CN" altLang="en-US"/>
          </a:p>
        </p:txBody>
      </p:sp>
    </p:spTree>
    <p:extLst>
      <p:ext uri="{BB962C8B-B14F-4D97-AF65-F5344CB8AC3E}">
        <p14:creationId xmlns:p14="http://schemas.microsoft.com/office/powerpoint/2010/main" val="976955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also evaluate the performance on three public datasets with different numbers of nodes and data modalities, including USC, MHAD and Flash datasets.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results show that, our approach performs better than the baselines. Moreover, it can </a:t>
            </a:r>
            <a:r>
              <a:rPr lang="en-US" altLang="zh-CN" dirty="0" err="1"/>
              <a:t>i</a:t>
            </a:r>
            <a:r>
              <a:rPr lang="en-HK" sz="1200" dirty="0" err="1">
                <a:effectLst/>
                <a:latin typeface="Helvetica Light" panose="020B0403020202020204" pitchFamily="34" charset="0"/>
              </a:rPr>
              <a:t>mprove</a:t>
            </a:r>
            <a:r>
              <a:rPr lang="en-HK" sz="1200" dirty="0">
                <a:effectLst/>
                <a:latin typeface="Helvetica Light" panose="020B0403020202020204" pitchFamily="34" charset="0"/>
              </a:rPr>
              <a:t> the model accuracy of both single-modal and multi-modal nodes.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dirty="0">
              <a:effectLst/>
              <a:latin typeface="Helvetica Light"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err="1">
                <a:effectLst/>
                <a:latin typeface="Helvetica Light" panose="020B0403020202020204" pitchFamily="34" charset="0"/>
              </a:rPr>
              <a:t>红框框出来harmony</a:t>
            </a:r>
            <a:endParaRPr lang="en-HK" sz="1050" dirty="0">
              <a:latin typeface="Helvetica Light"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410B5C61-F892-4FDE-899C-A7FCA2D27E07}" type="slidenum">
              <a:rPr lang="zh-CN" altLang="en-US" smtClean="0"/>
              <a:t>19</a:t>
            </a:fld>
            <a:endParaRPr lang="zh-CN" altLang="en-US"/>
          </a:p>
        </p:txBody>
      </p:sp>
    </p:spTree>
    <p:extLst>
      <p:ext uri="{BB962C8B-B14F-4D97-AF65-F5344CB8AC3E}">
        <p14:creationId xmlns:p14="http://schemas.microsoft.com/office/powerpoint/2010/main" val="104304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HK" sz="1000" dirty="0">
                <a:effectLst/>
                <a:latin typeface="CMR10"/>
              </a:rPr>
              <a:t>Let’s take the application of Alzheimer’s patient monitoring as an example. In real-world settings, such a system would encounter many challenges.</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HK" sz="1000" dirty="0">
                <a:effectLst/>
                <a:latin typeface="CMR10"/>
              </a:rPr>
              <a:t>The first challenge is </a:t>
            </a:r>
            <a:r>
              <a:rPr lang="en-HK" sz="1800" dirty="0">
                <a:effectLst/>
                <a:latin typeface="LinLibertineTI"/>
              </a:rPr>
              <a:t>modality heterogeneity </a:t>
            </a:r>
            <a:r>
              <a:rPr lang="en-HK" sz="1800" dirty="0">
                <a:effectLst/>
                <a:latin typeface="LinLibertineT"/>
              </a:rPr>
              <a:t>across nodes, where the sensor modalities available on different nodes vary significantly. For example, </a:t>
            </a:r>
            <a:r>
              <a:rPr lang="en-US" altLang="zh-CN" sz="1800" dirty="0">
                <a:solidFill>
                  <a:prstClr val="black"/>
                </a:solidFill>
                <a:latin typeface="Helvetica Light" panose="020B0403020202020204" pitchFamily="34" charset="0"/>
              </a:rPr>
              <a:t>some elderly people may not be willing to install all sensors</a:t>
            </a:r>
            <a:r>
              <a:rPr lang="en-HK" sz="1800" dirty="0">
                <a:effectLst/>
                <a:latin typeface="LinLibertineT"/>
              </a:rPr>
              <a:t>. The sensors may also fail dynamically due to reasons such as power surges. As a result, model aggregation on the server will be more challenging since the nodes with different modalities have significantly diverse model architectures. </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HK" sz="1800" dirty="0" err="1">
                <a:effectLst/>
                <a:latin typeface="LinLibertineT"/>
              </a:rPr>
              <a:t>拉出來sensor</a:t>
            </a:r>
            <a:r>
              <a:rPr lang="en-HK" sz="1800" dirty="0">
                <a:effectLst/>
                <a:latin typeface="LinLibertineT"/>
              </a:rPr>
              <a:t>,</a:t>
            </a:r>
            <a:r>
              <a:rPr lang="zh-TW" altLang="en-US" sz="1800" dirty="0">
                <a:effectLst/>
                <a:latin typeface="LinLibertineT"/>
              </a:rPr>
              <a:t> </a:t>
            </a:r>
            <a:r>
              <a:rPr lang="en-HK" sz="1800" dirty="0" err="1">
                <a:effectLst/>
                <a:latin typeface="LinLibertineT"/>
              </a:rPr>
              <a:t>房子簡單一些</a:t>
            </a:r>
            <a:endParaRPr lang="en-HK" sz="1800" dirty="0">
              <a:effectLst/>
              <a:latin typeface="LinLibertineT"/>
            </a:endParaRP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HK" sz="1800" dirty="0">
                <a:effectLst/>
                <a:latin typeface="LinLibertineT"/>
              </a:rPr>
              <a:t>why heterogeneity: need to be more straightforward, </a:t>
            </a:r>
            <a:r>
              <a:rPr lang="en-HK" sz="1800" dirty="0" err="1">
                <a:effectLst/>
                <a:latin typeface="LinLibertineT"/>
              </a:rPr>
              <a:t>e,g</a:t>
            </a:r>
            <a:r>
              <a:rPr lang="en-HK" sz="1800" dirty="0">
                <a:effectLst/>
                <a:latin typeface="LinLibertineT"/>
              </a:rPr>
              <a:t>., the system deployed in different environments </a:t>
            </a:r>
            <a:r>
              <a:rPr lang="en-HK" sz="1800" dirty="0" err="1">
                <a:effectLst/>
                <a:latin typeface="LinLibertineT"/>
              </a:rPr>
              <a:t>natually</a:t>
            </a:r>
            <a:r>
              <a:rPr lang="en-HK" sz="1800" dirty="0">
                <a:effectLst/>
                <a:latin typeface="LinLibertineT"/>
              </a:rPr>
              <a:t> have different types of sensors.</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HK" sz="1800" dirty="0">
                <a:effectLst/>
                <a:latin typeface="LinLibertineT"/>
              </a:rPr>
              <a:t>Second, different subjects usually exhibit diverse </a:t>
            </a:r>
            <a:r>
              <a:rPr lang="en-HK" sz="1800" dirty="0" err="1">
                <a:effectLst/>
                <a:latin typeface="LinLibertineT"/>
              </a:rPr>
              <a:t>behavior</a:t>
            </a:r>
            <a:r>
              <a:rPr lang="en-HK" sz="1800" dirty="0">
                <a:effectLst/>
                <a:latin typeface="LinLibertineT"/>
              </a:rPr>
              <a:t> patterns, which will result in </a:t>
            </a:r>
            <a:r>
              <a:rPr lang="en-HK" sz="1800" dirty="0">
                <a:effectLst/>
                <a:latin typeface="LinLibertineTI"/>
              </a:rPr>
              <a:t>non-</a:t>
            </a:r>
            <a:r>
              <a:rPr lang="en-HK" sz="1800" dirty="0" err="1">
                <a:effectLst/>
                <a:latin typeface="LinLibertineTI"/>
              </a:rPr>
              <a:t>i.i.d.</a:t>
            </a:r>
            <a:r>
              <a:rPr lang="en-HK" sz="1800" dirty="0">
                <a:effectLst/>
                <a:latin typeface="LinLibertineTI"/>
              </a:rPr>
              <a:t> data distributions</a:t>
            </a:r>
            <a:r>
              <a:rPr lang="en-HK" sz="1800" dirty="0">
                <a:effectLst/>
                <a:latin typeface="LinLibertineT"/>
              </a:rPr>
              <a:t> among nodes. The coupled </a:t>
            </a:r>
            <a:r>
              <a:rPr lang="en-HK" sz="1800" dirty="0">
                <a:effectLst/>
                <a:latin typeface="LinLibertineTI"/>
              </a:rPr>
              <a:t>modality and data distribution heterogeneity </a:t>
            </a:r>
            <a:r>
              <a:rPr lang="en-HK" sz="1800" dirty="0">
                <a:effectLst/>
                <a:latin typeface="LinLibertineT"/>
              </a:rPr>
              <a:t>will bring significant model divergence among different nodes.</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US" altLang="zh-CN" sz="2800" dirty="0">
                <a:solidFill>
                  <a:prstClr val="black"/>
                </a:solidFill>
                <a:latin typeface="Helvetica Light" panose="020B0403020202020204" pitchFamily="34" charset="0"/>
              </a:rPr>
              <a:t>Finally, (model divergence/architecture results in longer training latency</a:t>
            </a:r>
            <a:r>
              <a:rPr lang="zh-CN" altLang="en-US" sz="2800" dirty="0">
                <a:solidFill>
                  <a:prstClr val="black"/>
                </a:solidFill>
                <a:latin typeface="Helvetica Light" panose="020B0403020202020204" pitchFamily="34" charset="0"/>
              </a:rPr>
              <a:t>，递进的关系</a:t>
            </a:r>
            <a:r>
              <a:rPr lang="en-US" altLang="zh-CN" sz="2800" dirty="0">
                <a:solidFill>
                  <a:prstClr val="black"/>
                </a:solidFill>
                <a:latin typeface="Helvetica Light" panose="020B0403020202020204" pitchFamily="34" charset="0"/>
              </a:rPr>
              <a:t>)</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US" altLang="zh-CN" sz="2800" dirty="0">
                <a:solidFill>
                  <a:prstClr val="black"/>
                </a:solidFill>
                <a:latin typeface="Helvetica Light" panose="020B0403020202020204" pitchFamily="34" charset="0"/>
              </a:rPr>
              <a:t>there will be significant training latency in multi-modal FL systems due to the limited resources and dynamic training delay of different nodes.</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lang="en-US" altLang="zh-CN" sz="1800" dirty="0">
              <a:solidFill>
                <a:prstClr val="black"/>
              </a:solidFill>
              <a:latin typeface="Helvetica Light" panose="020B0403020202020204" pitchFamily="34" charset="0"/>
            </a:endParaRPr>
          </a:p>
          <a:p>
            <a:pPr marL="269748" lvl="1" indent="-342900">
              <a:spcBef>
                <a:spcPts val="500"/>
              </a:spcBef>
              <a:buFont typeface="Arial" panose="020B0604020202020204" pitchFamily="34" charset="0"/>
              <a:buChar char="•"/>
            </a:pPr>
            <a:endParaRPr lang="en-US" altLang="zh-CN" dirty="0">
              <a:solidFill>
                <a:prstClr val="black"/>
              </a:solidFill>
              <a:latin typeface="Helvetica Light" panose="020B0403020202020204" pitchFamily="34" charset="0"/>
            </a:endParaRPr>
          </a:p>
          <a:p>
            <a:pPr marL="269748" lvl="1" indent="-342900">
              <a:spcBef>
                <a:spcPts val="500"/>
              </a:spcBef>
              <a:buFont typeface="Arial" panose="020B0604020202020204" pitchFamily="34" charset="0"/>
              <a:buChar char="•"/>
            </a:pPr>
            <a:endParaRPr lang="en-US" altLang="zh-CN" dirty="0">
              <a:solidFill>
                <a:prstClr val="black"/>
              </a:solidFill>
              <a:latin typeface="Helvetica Light" panose="020B0403020202020204" pitchFamily="34" charset="0"/>
            </a:endParaRPr>
          </a:p>
        </p:txBody>
      </p:sp>
      <p:sp>
        <p:nvSpPr>
          <p:cNvPr id="4" name="灯片编号占位符 3"/>
          <p:cNvSpPr>
            <a:spLocks noGrp="1"/>
          </p:cNvSpPr>
          <p:nvPr>
            <p:ph type="sldNum" sz="quarter" idx="5"/>
          </p:nvPr>
        </p:nvSpPr>
        <p:spPr/>
        <p:txBody>
          <a:bodyPr/>
          <a:lstStyle/>
          <a:p>
            <a:fld id="{410B5C61-F892-4FDE-899C-A7FCA2D27E07}" type="slidenum">
              <a:rPr lang="zh-CN" altLang="en-US" smtClean="0"/>
              <a:t>20</a:t>
            </a:fld>
            <a:endParaRPr lang="zh-CN" altLang="en-US"/>
          </a:p>
        </p:txBody>
      </p:sp>
    </p:spTree>
    <p:extLst>
      <p:ext uri="{BB962C8B-B14F-4D97-AF65-F5344CB8AC3E}">
        <p14:creationId xmlns:p14="http://schemas.microsoft.com/office/powerpoint/2010/main" val="2774717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HK" sz="1000" dirty="0">
                <a:effectLst/>
                <a:latin typeface="CMR10"/>
              </a:rPr>
              <a:t>Let’s take the application of Alzheimer’s patient monitoring as an example. In real-world settings, such a system would encounter many challenges.</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HK" sz="1000" dirty="0">
                <a:effectLst/>
                <a:latin typeface="CMR10"/>
              </a:rPr>
              <a:t>The first challenge is </a:t>
            </a:r>
            <a:r>
              <a:rPr lang="en-HK" sz="1800" dirty="0">
                <a:effectLst/>
                <a:latin typeface="LinLibertineTI"/>
              </a:rPr>
              <a:t>modality heterogeneity </a:t>
            </a:r>
            <a:r>
              <a:rPr lang="en-HK" sz="1800" dirty="0">
                <a:effectLst/>
                <a:latin typeface="LinLibertineT"/>
              </a:rPr>
              <a:t>across nodes, where the sensor modalities available on different nodes vary significantly. For example, the system deployed in different environments </a:t>
            </a:r>
            <a:r>
              <a:rPr lang="en-HK" sz="1800" dirty="0" err="1">
                <a:effectLst/>
                <a:latin typeface="LinLibertineT"/>
              </a:rPr>
              <a:t>natually</a:t>
            </a:r>
            <a:r>
              <a:rPr lang="en-HK" sz="1800" dirty="0">
                <a:effectLst/>
                <a:latin typeface="LinLibertineT"/>
              </a:rPr>
              <a:t> have different types of sensors. The sensors may also fail dynamically due to reasons such as power surges. As a result, model aggregation on the server will be more challenging since the nodes with different modalities have significantly diverse model architectures. </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HK" sz="1800" dirty="0">
                <a:effectLst/>
                <a:latin typeface="LinLibertineT"/>
              </a:rPr>
              <a:t>Second, different subjects usually exhibit diverse </a:t>
            </a:r>
            <a:r>
              <a:rPr lang="en-HK" sz="1800" dirty="0" err="1">
                <a:effectLst/>
                <a:latin typeface="LinLibertineT"/>
              </a:rPr>
              <a:t>behavior</a:t>
            </a:r>
            <a:r>
              <a:rPr lang="en-HK" sz="1800" dirty="0">
                <a:effectLst/>
                <a:latin typeface="LinLibertineT"/>
              </a:rPr>
              <a:t> patterns, which will result in </a:t>
            </a:r>
            <a:r>
              <a:rPr lang="en-HK" sz="1800" dirty="0">
                <a:effectLst/>
                <a:latin typeface="LinLibertineTI"/>
              </a:rPr>
              <a:t>non-</a:t>
            </a:r>
            <a:r>
              <a:rPr lang="en-HK" sz="1800" dirty="0" err="1">
                <a:effectLst/>
                <a:latin typeface="LinLibertineTI"/>
              </a:rPr>
              <a:t>i.i.d.</a:t>
            </a:r>
            <a:r>
              <a:rPr lang="en-HK" sz="1800" dirty="0">
                <a:effectLst/>
                <a:latin typeface="LinLibertineTI"/>
              </a:rPr>
              <a:t> data distributions</a:t>
            </a:r>
            <a:r>
              <a:rPr lang="en-HK" sz="1800" dirty="0">
                <a:effectLst/>
                <a:latin typeface="LinLibertineT"/>
              </a:rPr>
              <a:t> among nodes. </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lang="en-HK" sz="1800" dirty="0">
              <a:effectLst/>
              <a:latin typeface="LinLibertineT"/>
            </a:endParaRP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HK" sz="1800" dirty="0">
                <a:effectLst/>
                <a:latin typeface="LinLibertineT"/>
              </a:rPr>
              <a:t>The coupled </a:t>
            </a:r>
            <a:r>
              <a:rPr lang="en-HK" sz="1800" dirty="0">
                <a:effectLst/>
                <a:latin typeface="LinLibertineTI"/>
              </a:rPr>
              <a:t>modality and data distribution heterogeneity </a:t>
            </a:r>
            <a:r>
              <a:rPr lang="en-HK" sz="1800" dirty="0">
                <a:effectLst/>
                <a:latin typeface="LinLibertineT"/>
              </a:rPr>
              <a:t>will bring significant model divergence among different nodes.</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US" altLang="zh-CN" sz="2800" dirty="0">
                <a:solidFill>
                  <a:prstClr val="black"/>
                </a:solidFill>
                <a:latin typeface="Helvetica Light" panose="020B0403020202020204" pitchFamily="34" charset="0"/>
              </a:rPr>
              <a:t>Finally, (model divergence/architecture results in longer training latency</a:t>
            </a:r>
            <a:r>
              <a:rPr lang="zh-CN" altLang="en-US" sz="2800" dirty="0">
                <a:solidFill>
                  <a:prstClr val="black"/>
                </a:solidFill>
                <a:latin typeface="Helvetica Light" panose="020B0403020202020204" pitchFamily="34" charset="0"/>
              </a:rPr>
              <a:t>，递进的关系</a:t>
            </a:r>
            <a:r>
              <a:rPr lang="en-US" altLang="zh-CN" sz="2800" dirty="0">
                <a:solidFill>
                  <a:prstClr val="black"/>
                </a:solidFill>
                <a:latin typeface="Helvetica Light" panose="020B0403020202020204" pitchFamily="34" charset="0"/>
              </a:rPr>
              <a:t>)</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US" altLang="zh-CN" sz="2800" dirty="0">
                <a:solidFill>
                  <a:prstClr val="black"/>
                </a:solidFill>
                <a:latin typeface="Helvetica Light" panose="020B0403020202020204" pitchFamily="34" charset="0"/>
              </a:rPr>
              <a:t>there will be significant training latency in multi-modal FL systems due to the limited resources and dynamic training delay of different nodes.</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lang="en-US" altLang="zh-CN" sz="1800" dirty="0">
              <a:solidFill>
                <a:prstClr val="black"/>
              </a:solidFill>
              <a:latin typeface="Helvetica Light" panose="020B0403020202020204" pitchFamily="34" charset="0"/>
            </a:endParaRPr>
          </a:p>
          <a:p>
            <a:pPr marL="269748" lvl="1" indent="-342900">
              <a:spcBef>
                <a:spcPts val="500"/>
              </a:spcBef>
              <a:buFont typeface="Arial" panose="020B0604020202020204" pitchFamily="34" charset="0"/>
              <a:buChar char="•"/>
            </a:pPr>
            <a:endParaRPr lang="en-US" altLang="zh-CN" dirty="0">
              <a:solidFill>
                <a:prstClr val="black"/>
              </a:solidFill>
              <a:latin typeface="Helvetica Light" panose="020B0403020202020204" pitchFamily="34" charset="0"/>
            </a:endParaRP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HK" sz="1200" dirty="0">
                <a:effectLst/>
                <a:latin typeface="LinLibertineT"/>
              </a:rPr>
              <a:t>##</a:t>
            </a:r>
            <a:r>
              <a:rPr lang="en-HK" sz="1200" dirty="0" err="1">
                <a:effectLst/>
                <a:latin typeface="LinLibertineT"/>
              </a:rPr>
              <a:t>拉出來sensor</a:t>
            </a:r>
            <a:r>
              <a:rPr lang="en-HK" sz="1200" dirty="0">
                <a:effectLst/>
                <a:latin typeface="LinLibertineT"/>
              </a:rPr>
              <a:t>,</a:t>
            </a:r>
            <a:r>
              <a:rPr lang="zh-TW" altLang="en-US" sz="1200" dirty="0">
                <a:effectLst/>
                <a:latin typeface="LinLibertineT"/>
              </a:rPr>
              <a:t> </a:t>
            </a:r>
            <a:r>
              <a:rPr lang="en-HK" sz="1200" dirty="0" err="1">
                <a:effectLst/>
                <a:latin typeface="LinLibertineT"/>
              </a:rPr>
              <a:t>房子簡單一些</a:t>
            </a:r>
            <a:endParaRPr lang="en-HK" sz="1200" dirty="0">
              <a:effectLst/>
              <a:latin typeface="LinLibertineT"/>
            </a:endParaRP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HK" sz="1200" dirty="0">
                <a:effectLst/>
                <a:latin typeface="LinLibertineT"/>
              </a:rPr>
              <a:t>##why heterogeneity: need to be more straightforward, </a:t>
            </a:r>
            <a:r>
              <a:rPr lang="en-HK" sz="1200" dirty="0" err="1">
                <a:effectLst/>
                <a:latin typeface="LinLibertineT"/>
              </a:rPr>
              <a:t>e,g</a:t>
            </a:r>
            <a:r>
              <a:rPr lang="en-HK" sz="1200" dirty="0">
                <a:effectLst/>
                <a:latin typeface="LinLibertineT"/>
              </a:rPr>
              <a:t>., the system deployed in different environments </a:t>
            </a:r>
            <a:r>
              <a:rPr lang="en-HK" sz="1200" dirty="0" err="1">
                <a:effectLst/>
                <a:latin typeface="LinLibertineT"/>
              </a:rPr>
              <a:t>natually</a:t>
            </a:r>
            <a:r>
              <a:rPr lang="en-HK" sz="1200" dirty="0">
                <a:effectLst/>
                <a:latin typeface="LinLibertineT"/>
              </a:rPr>
              <a:t> have different types of sensors.</a:t>
            </a:r>
          </a:p>
          <a:p>
            <a:pPr marL="269748" lvl="1" indent="-342900">
              <a:spcBef>
                <a:spcPts val="500"/>
              </a:spcBef>
              <a:buFont typeface="Arial" panose="020B0604020202020204" pitchFamily="34" charset="0"/>
              <a:buChar char="•"/>
            </a:pPr>
            <a:endParaRPr lang="en-US" altLang="zh-CN" dirty="0">
              <a:solidFill>
                <a:prstClr val="black"/>
              </a:solidFill>
              <a:latin typeface="Helvetica Light" panose="020B0403020202020204" pitchFamily="34" charset="0"/>
            </a:endParaRPr>
          </a:p>
        </p:txBody>
      </p:sp>
      <p:sp>
        <p:nvSpPr>
          <p:cNvPr id="4" name="灯片编号占位符 3"/>
          <p:cNvSpPr>
            <a:spLocks noGrp="1"/>
          </p:cNvSpPr>
          <p:nvPr>
            <p:ph type="sldNum" sz="quarter" idx="5"/>
          </p:nvPr>
        </p:nvSpPr>
        <p:spPr/>
        <p:txBody>
          <a:bodyPr/>
          <a:lstStyle/>
          <a:p>
            <a:fld id="{410B5C61-F892-4FDE-899C-A7FCA2D27E07}" type="slidenum">
              <a:rPr lang="zh-CN" altLang="en-US" smtClean="0"/>
              <a:t>21</a:t>
            </a:fld>
            <a:endParaRPr lang="zh-CN" altLang="en-US"/>
          </a:p>
        </p:txBody>
      </p:sp>
    </p:spTree>
    <p:extLst>
      <p:ext uri="{BB962C8B-B14F-4D97-AF65-F5344CB8AC3E}">
        <p14:creationId xmlns:p14="http://schemas.microsoft.com/office/powerpoint/2010/main" val="1047328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HK" sz="1000" dirty="0">
                <a:effectLst/>
                <a:latin typeface="CMR10"/>
              </a:rPr>
              <a:t>In real-world settings, such a system would encounter many challenges.</a:t>
            </a:r>
            <a:r>
              <a:rPr lang="zh-CN" altLang="en-US" sz="1000" dirty="0">
                <a:effectLst/>
                <a:latin typeface="CMR10"/>
              </a:rPr>
              <a:t> </a:t>
            </a:r>
            <a:r>
              <a:rPr lang="en-HK" sz="1000" dirty="0">
                <a:effectLst/>
                <a:latin typeface="CMR10"/>
              </a:rPr>
              <a:t>Let’s take the application of Alzheimer’s patient monitoring as an example. </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HK" sz="1000" dirty="0">
                <a:effectLst/>
                <a:latin typeface="CMR10"/>
              </a:rPr>
              <a:t>The first challenge is </a:t>
            </a:r>
            <a:r>
              <a:rPr lang="en-HK" sz="1800" dirty="0">
                <a:effectLst/>
                <a:latin typeface="LinLibertineTI"/>
              </a:rPr>
              <a:t>modality heterogeneity</a:t>
            </a:r>
            <a:r>
              <a:rPr lang="en-HK" sz="1800" dirty="0">
                <a:effectLst/>
                <a:latin typeface="LinLibertineT"/>
              </a:rPr>
              <a:t>, where the sensor modalities available on different nodes change significantly. For example, the system deployed in different environments naturally have different types of sensors. The sensors may also fail dynamically due to reasons such as power surges. As a result, model aggregation on the server will be more challenging since the nodes will have significantly diverse model architectures. </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HK" sz="1800" dirty="0">
                <a:effectLst/>
                <a:latin typeface="LinLibertineT"/>
              </a:rPr>
              <a:t>Second, different subjects usually exhibit diverse </a:t>
            </a:r>
            <a:r>
              <a:rPr lang="en-HK" sz="1800" dirty="0" err="1">
                <a:effectLst/>
                <a:latin typeface="LinLibertineT"/>
              </a:rPr>
              <a:t>behavior</a:t>
            </a:r>
            <a:r>
              <a:rPr lang="en-HK" sz="1800" dirty="0">
                <a:effectLst/>
                <a:latin typeface="LinLibertineT"/>
              </a:rPr>
              <a:t> patterns, which will result in </a:t>
            </a:r>
            <a:r>
              <a:rPr lang="en-HK" sz="1800" dirty="0">
                <a:effectLst/>
                <a:latin typeface="LinLibertineTI"/>
              </a:rPr>
              <a:t>non-</a:t>
            </a:r>
            <a:r>
              <a:rPr lang="en-HK" sz="1800" dirty="0" err="1">
                <a:effectLst/>
                <a:latin typeface="LinLibertineTI"/>
              </a:rPr>
              <a:t>i.i.d.</a:t>
            </a:r>
            <a:r>
              <a:rPr lang="en-HK" sz="1800" dirty="0">
                <a:effectLst/>
                <a:latin typeface="LinLibertineTI"/>
              </a:rPr>
              <a:t> data distributions</a:t>
            </a:r>
            <a:r>
              <a:rPr lang="en-HK" sz="1800" dirty="0">
                <a:effectLst/>
                <a:latin typeface="LinLibertineT"/>
              </a:rPr>
              <a:t> among nodes. </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HK" sz="1800" dirty="0">
                <a:effectLst/>
                <a:latin typeface="LinLibertineT"/>
              </a:rPr>
              <a:t>The coupled </a:t>
            </a:r>
            <a:r>
              <a:rPr lang="en-HK" sz="1800" dirty="0">
                <a:effectLst/>
                <a:latin typeface="LinLibertineTI"/>
              </a:rPr>
              <a:t>modality and data distribution heterogeneity </a:t>
            </a:r>
            <a:r>
              <a:rPr lang="en-HK" sz="1800" dirty="0">
                <a:effectLst/>
                <a:latin typeface="LinLibertineT"/>
              </a:rPr>
              <a:t>will bring significant model divergence among different nodes. As a result, </a:t>
            </a:r>
            <a:r>
              <a:rPr lang="en-US" altLang="zh-CN" sz="2800" dirty="0">
                <a:solidFill>
                  <a:prstClr val="black"/>
                </a:solidFill>
                <a:latin typeface="Helvetica Light" panose="020B0403020202020204" pitchFamily="34" charset="0"/>
              </a:rPr>
              <a:t>there will be significant training latency in multi-modal FL systems due to diverse training delay of different nodes.</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lang="en-US" altLang="zh-CN" dirty="0">
              <a:solidFill>
                <a:prstClr val="black"/>
              </a:solidFill>
              <a:latin typeface="Helvetica Light" panose="020B0403020202020204" pitchFamily="34" charset="0"/>
            </a:endParaRP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HK" sz="1200" dirty="0">
                <a:effectLst/>
                <a:latin typeface="LinLibertineT"/>
              </a:rPr>
              <a:t>##</a:t>
            </a:r>
            <a:r>
              <a:rPr lang="en-HK" sz="1200" dirty="0" err="1">
                <a:effectLst/>
                <a:latin typeface="LinLibertineT"/>
              </a:rPr>
              <a:t>拉出來sensor</a:t>
            </a:r>
            <a:r>
              <a:rPr lang="en-HK" sz="1200" dirty="0">
                <a:effectLst/>
                <a:latin typeface="LinLibertineT"/>
              </a:rPr>
              <a:t>,</a:t>
            </a:r>
            <a:r>
              <a:rPr lang="zh-TW" altLang="en-US" sz="1200" dirty="0">
                <a:effectLst/>
                <a:latin typeface="LinLibertineT"/>
              </a:rPr>
              <a:t> </a:t>
            </a:r>
            <a:r>
              <a:rPr lang="en-HK" sz="1200" dirty="0" err="1">
                <a:effectLst/>
                <a:latin typeface="LinLibertineT"/>
              </a:rPr>
              <a:t>房子簡單一些</a:t>
            </a:r>
            <a:r>
              <a:rPr lang="en-HK" sz="1200" dirty="0">
                <a:effectLst/>
                <a:latin typeface="LinLibertineT"/>
              </a:rPr>
              <a:t>, </a:t>
            </a:r>
            <a:r>
              <a:rPr lang="en-US" altLang="zh-CN" sz="1200" dirty="0">
                <a:solidFill>
                  <a:prstClr val="black"/>
                </a:solidFill>
                <a:latin typeface="Helvetica Light" panose="020B0403020202020204" pitchFamily="34" charset="0"/>
              </a:rPr>
              <a:t>Finally, (model divergence/architecture results in longer training latency</a:t>
            </a:r>
            <a:r>
              <a:rPr lang="zh-CN" altLang="en-US" sz="1200" dirty="0">
                <a:solidFill>
                  <a:prstClr val="black"/>
                </a:solidFill>
                <a:latin typeface="Helvetica Light" panose="020B0403020202020204" pitchFamily="34" charset="0"/>
              </a:rPr>
              <a:t>，递进的关系</a:t>
            </a:r>
            <a:r>
              <a:rPr lang="en-US" altLang="zh-CN" sz="1200" dirty="0">
                <a:solidFill>
                  <a:prstClr val="black"/>
                </a:solidFill>
                <a:latin typeface="Helvetica Light" panose="020B0403020202020204" pitchFamily="34" charset="0"/>
              </a:rPr>
              <a:t>)</a:t>
            </a:r>
            <a:endParaRPr lang="en-HK" sz="1200" dirty="0">
              <a:effectLst/>
              <a:latin typeface="LinLibertineT"/>
            </a:endParaRP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HK" sz="1200" dirty="0">
                <a:effectLst/>
                <a:latin typeface="LinLibertineT"/>
              </a:rPr>
              <a:t>##why heterogeneity: need to be more straightforward, </a:t>
            </a:r>
            <a:r>
              <a:rPr lang="en-HK" sz="1200" dirty="0" err="1">
                <a:effectLst/>
                <a:latin typeface="LinLibertineT"/>
              </a:rPr>
              <a:t>e,g</a:t>
            </a:r>
            <a:r>
              <a:rPr lang="en-HK" sz="1200" dirty="0">
                <a:effectLst/>
                <a:latin typeface="LinLibertineT"/>
              </a:rPr>
              <a:t>., the system deployed in different environments </a:t>
            </a:r>
            <a:r>
              <a:rPr lang="en-HK" sz="1200" dirty="0" err="1">
                <a:effectLst/>
                <a:latin typeface="LinLibertineT"/>
              </a:rPr>
              <a:t>natually</a:t>
            </a:r>
            <a:r>
              <a:rPr lang="en-HK" sz="1200" dirty="0">
                <a:effectLst/>
                <a:latin typeface="LinLibertineT"/>
              </a:rPr>
              <a:t> have different types of sensors.</a:t>
            </a:r>
          </a:p>
          <a:p>
            <a:pPr marL="269748" lvl="1" indent="-342900">
              <a:spcBef>
                <a:spcPts val="500"/>
              </a:spcBef>
              <a:buFont typeface="Arial" panose="020B0604020202020204" pitchFamily="34" charset="0"/>
              <a:buChar char="•"/>
            </a:pPr>
            <a:endParaRPr lang="en-US" altLang="zh-CN" dirty="0">
              <a:solidFill>
                <a:prstClr val="black"/>
              </a:solidFill>
              <a:latin typeface="Helvetica Light" panose="020B0403020202020204" pitchFamily="34" charset="0"/>
            </a:endParaRPr>
          </a:p>
        </p:txBody>
      </p:sp>
      <p:sp>
        <p:nvSpPr>
          <p:cNvPr id="4" name="灯片编号占位符 3"/>
          <p:cNvSpPr>
            <a:spLocks noGrp="1"/>
          </p:cNvSpPr>
          <p:nvPr>
            <p:ph type="sldNum" sz="quarter" idx="5"/>
          </p:nvPr>
        </p:nvSpPr>
        <p:spPr/>
        <p:txBody>
          <a:bodyPr/>
          <a:lstStyle/>
          <a:p>
            <a:fld id="{410B5C61-F892-4FDE-899C-A7FCA2D27E07}" type="slidenum">
              <a:rPr lang="zh-CN" altLang="en-US" smtClean="0"/>
              <a:t>22</a:t>
            </a:fld>
            <a:endParaRPr lang="zh-CN" altLang="en-US"/>
          </a:p>
        </p:txBody>
      </p:sp>
    </p:spTree>
    <p:extLst>
      <p:ext uri="{BB962C8B-B14F-4D97-AF65-F5344CB8AC3E}">
        <p14:creationId xmlns:p14="http://schemas.microsoft.com/office/powerpoint/2010/main" val="3298199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However, </a:t>
            </a:r>
            <a:r>
              <a:rPr lang="en-HK" sz="1800" kern="1200" dirty="0">
                <a:solidFill>
                  <a:schemeClr val="tx1"/>
                </a:solidFill>
                <a:effectLst/>
                <a:latin typeface="CMR10"/>
                <a:ea typeface="+mn-ea"/>
                <a:cs typeface="+mn-cs"/>
              </a:rPr>
              <a:t>i</a:t>
            </a:r>
            <a:r>
              <a:rPr lang="en-HK" sz="1800" dirty="0">
                <a:effectLst/>
                <a:latin typeface="CMR10"/>
              </a:rPr>
              <a:t>n real-world settings, such a system would encounter many challenges.</a:t>
            </a:r>
            <a:r>
              <a:rPr lang="zh-CN" altLang="en-US" sz="1800" dirty="0">
                <a:effectLst/>
                <a:latin typeface="CMR10"/>
              </a:rPr>
              <a:t> </a:t>
            </a:r>
            <a:r>
              <a:rPr lang="en-HK" sz="1800" dirty="0">
                <a:effectLst/>
                <a:latin typeface="CMR10"/>
              </a:rPr>
              <a:t>Let’s take the application of Alzheimer’s patient monitoring as an example. </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First, the sensor modalities available on different nodes change significantly. For example, the system deployed in different environments naturally have different types of sensors. The sensors may also fail dynamically due to reasons such as power surges. As a result, it would be challenging to aggregate models with different architectures on the server.</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Second, different subjects usually exhibit diverse </a:t>
            </a:r>
            <a:r>
              <a:rPr lang="en-HK" sz="1800" dirty="0" err="1">
                <a:effectLst/>
                <a:latin typeface="LinLibertineT"/>
              </a:rPr>
              <a:t>behavior</a:t>
            </a:r>
            <a:r>
              <a:rPr lang="en-HK" sz="1800" dirty="0">
                <a:effectLst/>
                <a:latin typeface="LinLibertineT"/>
              </a:rPr>
              <a:t> patterns, which will result in </a:t>
            </a:r>
            <a:r>
              <a:rPr lang="en-HK" sz="1800" dirty="0">
                <a:effectLst/>
                <a:latin typeface="LinLibertineTI"/>
              </a:rPr>
              <a:t>non-</a:t>
            </a:r>
            <a:r>
              <a:rPr lang="en-HK" sz="1800" dirty="0" err="1">
                <a:effectLst/>
                <a:latin typeface="LinLibertineTI"/>
              </a:rPr>
              <a:t>i.i.d.</a:t>
            </a:r>
            <a:r>
              <a:rPr lang="en-HK" sz="1800" dirty="0">
                <a:effectLst/>
                <a:latin typeface="LinLibertineTI"/>
              </a:rPr>
              <a:t> data distributions</a:t>
            </a:r>
            <a:r>
              <a:rPr lang="en-HK" sz="1800" dirty="0">
                <a:effectLst/>
                <a:latin typeface="LinLibertineT"/>
              </a:rPr>
              <a:t> among nodes. </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The coupled </a:t>
            </a:r>
            <a:r>
              <a:rPr lang="en-HK" sz="1800" dirty="0">
                <a:effectLst/>
                <a:latin typeface="LinLibertineTI"/>
              </a:rPr>
              <a:t>modality and data distribution heterogeneity </a:t>
            </a:r>
            <a:r>
              <a:rPr lang="en-HK" sz="1800" dirty="0">
                <a:effectLst/>
                <a:latin typeface="LinLibertineT"/>
              </a:rPr>
              <a:t>will bring significant model divergence among different nodes. As a result, </a:t>
            </a:r>
            <a:r>
              <a:rPr lang="en-US" altLang="zh-CN" sz="2800" dirty="0">
                <a:solidFill>
                  <a:prstClr val="black"/>
                </a:solidFill>
                <a:latin typeface="Helvetica Light" panose="020B0403020202020204" pitchFamily="34" charset="0"/>
              </a:rPr>
              <a:t>there will be significant training latency in multi-modal FL systems due to diverse training delay of different nodes.</a:t>
            </a:r>
          </a:p>
        </p:txBody>
      </p:sp>
      <p:sp>
        <p:nvSpPr>
          <p:cNvPr id="4" name="灯片编号占位符 3"/>
          <p:cNvSpPr>
            <a:spLocks noGrp="1"/>
          </p:cNvSpPr>
          <p:nvPr>
            <p:ph type="sldNum" sz="quarter" idx="5"/>
          </p:nvPr>
        </p:nvSpPr>
        <p:spPr/>
        <p:txBody>
          <a:bodyPr/>
          <a:lstStyle/>
          <a:p>
            <a:fld id="{410B5C61-F892-4FDE-899C-A7FCA2D27E07}" type="slidenum">
              <a:rPr lang="zh-CN" altLang="en-US" smtClean="0"/>
              <a:t>23</a:t>
            </a:fld>
            <a:endParaRPr lang="zh-CN" altLang="en-US"/>
          </a:p>
        </p:txBody>
      </p:sp>
    </p:spTree>
    <p:extLst>
      <p:ext uri="{BB962C8B-B14F-4D97-AF65-F5344CB8AC3E}">
        <p14:creationId xmlns:p14="http://schemas.microsoft.com/office/powerpoint/2010/main" val="345349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evaluate our approach with our </a:t>
            </a:r>
            <a:r>
              <a:rPr lang="en-HK" sz="1800" dirty="0">
                <a:effectLst/>
                <a:latin typeface="CMR10"/>
              </a:rPr>
              <a:t>Alzheimer’s Disease testbed. The results show that our approach significantly outperforms other baselines, e.g., </a:t>
            </a:r>
            <a:r>
              <a:rPr lang="en-HK" sz="1200" dirty="0">
                <a:effectLst/>
                <a:latin typeface="Helvetica Light" panose="020B0403020202020204" pitchFamily="34" charset="0"/>
              </a:rPr>
              <a:t>over </a:t>
            </a:r>
            <a:r>
              <a:rPr lang="en-HK" sz="1200" dirty="0">
                <a:solidFill>
                  <a:srgbClr val="FF0000"/>
                </a:solidFill>
                <a:effectLst/>
                <a:latin typeface="Helvetica Light" panose="020B0403020202020204" pitchFamily="34" charset="0"/>
              </a:rPr>
              <a:t>20%</a:t>
            </a:r>
            <a:r>
              <a:rPr lang="en-HK" sz="1200" dirty="0">
                <a:effectLst/>
                <a:latin typeface="Helvetica Light" panose="020B0403020202020204" pitchFamily="34" charset="0"/>
              </a:rPr>
              <a:t> accuracy improvement with only 20 to </a:t>
            </a:r>
            <a:r>
              <a:rPr lang="en-HK" sz="1200" dirty="0">
                <a:solidFill>
                  <a:srgbClr val="FF0000"/>
                </a:solidFill>
                <a:effectLst/>
                <a:latin typeface="Helvetica Light" panose="020B0403020202020204" pitchFamily="34" charset="0"/>
              </a:rPr>
              <a:t>100</a:t>
            </a:r>
            <a:r>
              <a:rPr lang="en-HK" sz="1200" dirty="0">
                <a:effectLst/>
                <a:latin typeface="Helvetica Light" panose="020B0403020202020204" pitchFamily="34" charset="0"/>
              </a:rPr>
              <a:t> samples.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effectLst/>
                <a:latin typeface="Helvetica Light" panose="020B0403020202020204" pitchFamily="34" charset="0"/>
              </a:rPr>
              <a:t>In terms of the overall system training latency, even without the resource optimization, Harmony incurs less training delays than existing multi-modal FL approaches thanks to the disentangled model training design. Moreover, with efficient resource allocation on multimodal nodes, it can further reduce the training latency through balancing delays of different unimodal FL 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also evaluate the performance on three public datasets, but we will skip the details here.</a:t>
            </a:r>
            <a:endParaRPr lang="en-HK" sz="1200" dirty="0">
              <a:effectLst/>
              <a:latin typeface="Helvetica Light"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dirty="0">
              <a:effectLst/>
              <a:latin typeface="Helvetica Light"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dirty="0">
              <a:effectLst/>
              <a:latin typeface="Helvetica Light"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effectLst/>
                <a:latin typeface="Helvetica Light" panose="020B0403020202020204" pitchFamily="34" charset="0"/>
              </a:rPr>
              <a:t>Accuracy: </a:t>
            </a:r>
            <a:r>
              <a:rPr lang="en-HK" sz="1200" dirty="0" err="1">
                <a:effectLst/>
                <a:latin typeface="Helvetica Light" panose="020B0403020202020204" pitchFamily="34" charset="0"/>
              </a:rPr>
              <a:t>红框框出来harmony</a:t>
            </a:r>
            <a:r>
              <a:rPr lang="en-US" altLang="zh-CN" sz="1200" dirty="0">
                <a:effectLst/>
                <a:latin typeface="Helvetica Light" panose="020B0403020202020204" pitchFamily="34" charset="0"/>
              </a:rPr>
              <a:t>, at least 30-40% accuracy improvement with 20-100 samples.</a:t>
            </a:r>
            <a:endParaRPr lang="en-HK" sz="1200" dirty="0">
              <a:effectLst/>
              <a:latin typeface="Helvetica Light"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effectLst/>
                <a:latin typeface="Helvetica Light" panose="020B0403020202020204" pitchFamily="34" charset="0"/>
              </a:rPr>
              <a:t>Delay: Harmony </a:t>
            </a:r>
            <a:r>
              <a:rPr lang="en-HK" sz="1200" dirty="0" err="1">
                <a:effectLst/>
                <a:latin typeface="Helvetica Light" panose="020B0403020202020204" pitchFamily="34" charset="0"/>
              </a:rPr>
              <a:t>用红体标记</a:t>
            </a:r>
            <a:endParaRPr lang="en-HK" sz="1200" dirty="0">
              <a:effectLst/>
              <a:latin typeface="Helvetica Light"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dirty="0">
              <a:effectLst/>
              <a:latin typeface="Helvetica Light"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effectLst/>
                <a:latin typeface="Helvetica Light" panose="020B0403020202020204" pitchFamily="34" charset="0"/>
              </a:rPr>
              <a:t>#through allocating more computing resources to the modality who </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effectLst/>
                <a:latin typeface="Helvetica Light" panose="020B0403020202020204" pitchFamily="34" charset="0"/>
              </a:rPr>
              <a:t>#Harmony reduces the training delay through efficient resource allocation on multimodal nodes.</a:t>
            </a:r>
            <a:endParaRPr lang="en-HK" sz="1050" dirty="0">
              <a:latin typeface="Helvetica Light"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 </a:t>
            </a:r>
            <a:endParaRPr lang="zh-CN" altLang="en-US" dirty="0"/>
          </a:p>
        </p:txBody>
      </p:sp>
      <p:sp>
        <p:nvSpPr>
          <p:cNvPr id="4" name="灯片编号占位符 3"/>
          <p:cNvSpPr>
            <a:spLocks noGrp="1"/>
          </p:cNvSpPr>
          <p:nvPr>
            <p:ph type="sldNum" sz="quarter" idx="5"/>
          </p:nvPr>
        </p:nvSpPr>
        <p:spPr/>
        <p:txBody>
          <a:bodyPr/>
          <a:lstStyle/>
          <a:p>
            <a:fld id="{410B5C61-F892-4FDE-899C-A7FCA2D27E07}" type="slidenum">
              <a:rPr lang="zh-CN" altLang="en-US" smtClean="0"/>
              <a:t>24</a:t>
            </a:fld>
            <a:endParaRPr lang="zh-CN" altLang="en-US"/>
          </a:p>
        </p:txBody>
      </p:sp>
    </p:spTree>
    <p:extLst>
      <p:ext uri="{BB962C8B-B14F-4D97-AF65-F5344CB8AC3E}">
        <p14:creationId xmlns:p14="http://schemas.microsoft.com/office/powerpoint/2010/main" val="2132137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noProof="0" dirty="0"/>
              <a:t>Thanks for listening. For more information, please refer to our paper and our lab website.</a:t>
            </a:r>
          </a:p>
        </p:txBody>
      </p:sp>
      <p:sp>
        <p:nvSpPr>
          <p:cNvPr id="4" name="灯片编号占位符 3"/>
          <p:cNvSpPr>
            <a:spLocks noGrp="1"/>
          </p:cNvSpPr>
          <p:nvPr>
            <p:ph type="sldNum" sz="quarter" idx="5"/>
          </p:nvPr>
        </p:nvSpPr>
        <p:spPr/>
        <p:txBody>
          <a:bodyPr/>
          <a:lstStyle/>
          <a:p>
            <a:fld id="{410B5C61-F892-4FDE-899C-A7FCA2D27E07}" type="slidenum">
              <a:rPr lang="zh-CN" altLang="en-US" smtClean="0"/>
              <a:t>25</a:t>
            </a:fld>
            <a:endParaRPr lang="zh-CN" altLang="en-US"/>
          </a:p>
        </p:txBody>
      </p:sp>
    </p:spTree>
    <p:extLst>
      <p:ext uri="{BB962C8B-B14F-4D97-AF65-F5344CB8AC3E}">
        <p14:creationId xmlns:p14="http://schemas.microsoft.com/office/powerpoint/2010/main" val="2113502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b="0" kern="1200" dirty="0">
                <a:solidFill>
                  <a:schemeClr val="tx1"/>
                </a:solidFill>
                <a:effectLst/>
                <a:latin typeface="+mn-lt"/>
                <a:ea typeface="+mn-ea"/>
                <a:cs typeface="+mn-cs"/>
              </a:rPr>
              <a:t>A typical solution to address the privacy concern is to use federated learning. The basic idea is to </a:t>
            </a:r>
            <a:r>
              <a:rPr lang="en-HK" sz="1200" kern="1200" dirty="0">
                <a:solidFill>
                  <a:schemeClr val="tx1"/>
                </a:solidFill>
                <a:effectLst/>
                <a:latin typeface="+mn-lt"/>
                <a:ea typeface="+mn-ea"/>
                <a:cs typeface="+mn-cs"/>
              </a:rPr>
              <a:t>enable </a:t>
            </a:r>
            <a:r>
              <a:rPr lang="en-US" i="0" dirty="0">
                <a:latin typeface="Helvetica" pitchFamily="2" charset="0"/>
              </a:rPr>
              <a:t>collaborative model training while keeping the data </a:t>
            </a:r>
            <a:r>
              <a:rPr lang="en-HK" sz="1200" kern="1200" dirty="0">
                <a:solidFill>
                  <a:schemeClr val="tx1"/>
                </a:solidFill>
                <a:effectLst/>
                <a:latin typeface="+mn-lt"/>
                <a:ea typeface="+mn-ea"/>
                <a:cs typeface="+mn-cs"/>
              </a:rPr>
              <a:t>residing </a:t>
            </a:r>
            <a:r>
              <a:rPr lang="en-US" i="0" dirty="0">
                <a:latin typeface="Helvetica" pitchFamily="2" charset="0"/>
              </a:rPr>
              <a:t>on devices, </a:t>
            </a:r>
            <a:endParaRPr lang="en-US" sz="1800" i="0"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0" dirty="0">
                <a:effectLst/>
                <a:latin typeface="Helvetica" pitchFamily="2" charset="0"/>
              </a:rPr>
              <a:t>However, </a:t>
            </a:r>
            <a:r>
              <a:rPr lang="en-HK" sz="1800" i="0" dirty="0">
                <a:effectLst/>
                <a:latin typeface="LinLibertineT"/>
              </a:rPr>
              <a:t>m</a:t>
            </a:r>
            <a:r>
              <a:rPr lang="en-HK" sz="1800" dirty="0">
                <a:effectLst/>
                <a:latin typeface="LinLibertineT"/>
              </a:rPr>
              <a:t>ost of the existing FL approaches focus on training </a:t>
            </a:r>
            <a:r>
              <a:rPr lang="en-HK" sz="1800" dirty="0">
                <a:effectLst/>
                <a:latin typeface="LinLibertineTI"/>
              </a:rPr>
              <a:t>unimodal </a:t>
            </a:r>
            <a:r>
              <a:rPr lang="en-HK" sz="1800" dirty="0">
                <a:effectLst/>
                <a:latin typeface="LinLibertineT"/>
              </a:rPr>
              <a:t>networks with data input from only</a:t>
            </a:r>
            <a:r>
              <a:rPr lang="zh-CN" altLang="en-US" sz="1800" dirty="0">
                <a:effectLst/>
                <a:latin typeface="LinLibertineT"/>
              </a:rPr>
              <a:t> </a:t>
            </a:r>
            <a:r>
              <a:rPr lang="en-HK" sz="1800" dirty="0">
                <a:effectLst/>
                <a:latin typeface="LinLibertineT"/>
              </a:rPr>
              <a:t>a single sensor modality.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800" dirty="0">
              <a:effectLst/>
              <a:latin typeface="LinLibertine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 which cannot be directly applied to heterogeneous multi-modal sensing systems.</a:t>
            </a: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i="0" dirty="0"/>
          </a:p>
        </p:txBody>
      </p:sp>
      <p:sp>
        <p:nvSpPr>
          <p:cNvPr id="4" name="灯片编号占位符 3"/>
          <p:cNvSpPr>
            <a:spLocks noGrp="1"/>
          </p:cNvSpPr>
          <p:nvPr>
            <p:ph type="sldNum" sz="quarter" idx="5"/>
          </p:nvPr>
        </p:nvSpPr>
        <p:spPr/>
        <p:txBody>
          <a:bodyPr/>
          <a:lstStyle/>
          <a:p>
            <a:fld id="{410B5C61-F892-4FDE-899C-A7FCA2D27E07}" type="slidenum">
              <a:rPr lang="zh-CN" altLang="en-US" smtClean="0"/>
              <a:t>2</a:t>
            </a:fld>
            <a:endParaRPr lang="zh-CN" altLang="en-US"/>
          </a:p>
        </p:txBody>
      </p:sp>
    </p:spTree>
    <p:extLst>
      <p:ext uri="{BB962C8B-B14F-4D97-AF65-F5344CB8AC3E}">
        <p14:creationId xmlns:p14="http://schemas.microsoft.com/office/powerpoint/2010/main" val="2940193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000" dirty="0">
                <a:effectLst/>
                <a:latin typeface="CMR10"/>
              </a:rPr>
              <a:t>In multi-modal sensor applications, federated learning can not only preserve privacy through </a:t>
            </a:r>
            <a:r>
              <a:rPr lang="en-US" sz="1000" dirty="0">
                <a:effectLst/>
                <a:latin typeface="Helvetica Light" panose="020B0403020202020204" pitchFamily="34" charset="0"/>
              </a:rPr>
              <a:t>c</a:t>
            </a:r>
            <a:r>
              <a:rPr lang="en-US" sz="1000" dirty="0">
                <a:latin typeface="Helvetica Light" panose="020B0403020202020204" pitchFamily="34" charset="0"/>
              </a:rPr>
              <a:t>ollaborative</a:t>
            </a:r>
            <a:r>
              <a:rPr lang="en-HK" sz="1000" dirty="0">
                <a:latin typeface="Helvetica Light" panose="020B0403020202020204" pitchFamily="34" charset="0"/>
                <a:sym typeface="Wingdings 2" panose="05020102010507070707" pitchFamily="18" charset="2"/>
              </a:rPr>
              <a:t> model</a:t>
            </a:r>
            <a:r>
              <a:rPr lang="zh-CN" altLang="en-US" sz="1000" dirty="0">
                <a:latin typeface="Helvetica Light" panose="020B0403020202020204" pitchFamily="34" charset="0"/>
                <a:sym typeface="Wingdings 2" panose="05020102010507070707" pitchFamily="18" charset="2"/>
              </a:rPr>
              <a:t> </a:t>
            </a:r>
            <a:r>
              <a:rPr lang="en-HK" sz="1000" dirty="0">
                <a:latin typeface="Helvetica Light" panose="020B0403020202020204" pitchFamily="34" charset="0"/>
                <a:sym typeface="Wingdings 2" panose="05020102010507070707" pitchFamily="18" charset="2"/>
              </a:rPr>
              <a:t>training</a:t>
            </a:r>
            <a:r>
              <a:rPr lang="en-HK" sz="1000" dirty="0">
                <a:effectLst/>
                <a:latin typeface="CMR10"/>
              </a:rPr>
              <a:t>, but also can enable sensor fusion across distributed devices. For example, FL can enable real-time fusion across different cars to improve the performance of </a:t>
            </a:r>
            <a:r>
              <a:rPr lang="en-US" sz="1200" dirty="0">
                <a:solidFill>
                  <a:prstClr val="black"/>
                </a:solidFill>
                <a:effectLst/>
                <a:latin typeface="Helvetica Light" panose="020B0403020202020204" pitchFamily="34" charset="0"/>
              </a:rPr>
              <a:t>a</a:t>
            </a:r>
            <a:r>
              <a:rPr lang="en-US" altLang="zh-CN" sz="1200" dirty="0">
                <a:solidFill>
                  <a:prstClr val="black"/>
                </a:solidFill>
                <a:latin typeface="Helvetica Light" panose="020B0403020202020204" pitchFamily="34" charset="0"/>
              </a:rPr>
              <a:t>utonomous driving</a:t>
            </a:r>
            <a:r>
              <a:rPr lang="en-HK" sz="1000" dirty="0">
                <a:effectLst/>
                <a:latin typeface="CMR10"/>
              </a:rPr>
              <a:t>. </a:t>
            </a:r>
            <a:r>
              <a:rPr lang="en-HK" sz="1000" dirty="0">
                <a:effectLst/>
                <a:latin typeface="LinLibertineT"/>
              </a:rPr>
              <a:t>In another example, FL can aggregate models of various modalities across different homes. This will lead to more accurate and scalable </a:t>
            </a:r>
            <a:r>
              <a:rPr lang="en-HK" sz="1000" dirty="0" err="1">
                <a:effectLst/>
                <a:latin typeface="LinLibertineT"/>
              </a:rPr>
              <a:t>behavior</a:t>
            </a:r>
            <a:r>
              <a:rPr lang="en-HK" sz="1000" dirty="0">
                <a:effectLst/>
                <a:latin typeface="LinLibertineT"/>
              </a:rPr>
              <a:t> recognition.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0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dirty="0">
              <a:effectLst/>
              <a:latin typeface="LinLibertine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ffectLst/>
                <a:latin typeface="LinLibertineT"/>
              </a:rPr>
              <a:t>##</a:t>
            </a:r>
            <a:r>
              <a:rPr lang="en-HK" sz="1200" dirty="0">
                <a:effectLst/>
                <a:latin typeface="LinLibertineT"/>
              </a:rPr>
              <a:t>to capture subjects’ </a:t>
            </a:r>
            <a:r>
              <a:rPr lang="en-HK" sz="1200" dirty="0" err="1">
                <a:effectLst/>
                <a:latin typeface="LinLibertineT"/>
              </a:rPr>
              <a:t>behaviors</a:t>
            </a:r>
            <a:r>
              <a:rPr lang="en-HK" sz="1200" dirty="0">
                <a:effectLst/>
                <a:latin typeface="LinLibertineT"/>
              </a:rPr>
              <a:t> in Alzheimer’s patient monitoring such as taking medication and using mobile phone, we need to integrate information from multiple sensor modalities such as cameras, microphones, and radar sensors.</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err="1">
                <a:effectLst/>
                <a:latin typeface="LinLibertineT"/>
              </a:rPr>
              <a:t>对比</a:t>
            </a:r>
            <a:r>
              <a:rPr lang="zh-CN" altLang="en-US" sz="1200" dirty="0">
                <a:effectLst/>
                <a:latin typeface="LinLibertineT"/>
              </a:rPr>
              <a:t>：</a:t>
            </a:r>
            <a:r>
              <a:rPr lang="en-US" altLang="zh-CN" sz="1200" dirty="0">
                <a:effectLst/>
                <a:latin typeface="LinLibertineT"/>
              </a:rPr>
              <a:t>Multi-modal FL</a:t>
            </a:r>
            <a:r>
              <a:rPr lang="zh-CN" altLang="en-US" sz="1200" dirty="0">
                <a:effectLst/>
                <a:latin typeface="LinLibertineT"/>
              </a:rPr>
              <a:t>的好处，</a:t>
            </a:r>
            <a:endParaRPr lang="en-HK" sz="1200" dirty="0">
              <a:effectLst/>
              <a:latin typeface="LinLibertine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410B5C61-F892-4FDE-899C-A7FCA2D27E07}" type="slidenum">
              <a:rPr lang="zh-CN" altLang="en-US" smtClean="0"/>
              <a:t>3</a:t>
            </a:fld>
            <a:endParaRPr lang="zh-CN" altLang="en-US"/>
          </a:p>
        </p:txBody>
      </p:sp>
    </p:spTree>
    <p:extLst>
      <p:ext uri="{BB962C8B-B14F-4D97-AF65-F5344CB8AC3E}">
        <p14:creationId xmlns:p14="http://schemas.microsoft.com/office/powerpoint/2010/main" val="2636851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In current solutions, there are two typical FL frameworks that can work with multiple sensor modalities. The conventional approaches aggregate models with the same input of sensor modality. However, in this way, only a subset of nodes would learn from each other. When extending FL to multiple modalities, a natural approach is to aggregate the unimodal encoders of different types of nodes. In this example, the encoders of the depth and audio modalities would be aggregated separately. Compared with conventional approaches, this solution allows model aggregation among different types of nodes.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800" dirty="0">
              <a:effectLst/>
              <a:latin typeface="LinLibertine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800" dirty="0">
              <a:effectLst/>
              <a:latin typeface="LinLibertine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800" dirty="0">
              <a:effectLst/>
              <a:latin typeface="LinLibertine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800" dirty="0">
              <a:effectLst/>
              <a:latin typeface="LinLibertine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##apply conventional FL to the setting of multiple modalities, use audio and image, add encoder and classifier, aggregation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(change to </a:t>
            </a:r>
            <a:r>
              <a:rPr lang="en-HK" sz="1800" dirty="0" err="1">
                <a:effectLst/>
                <a:latin typeface="LinLibertineT"/>
              </a:rPr>
              <a:t>口語</a:t>
            </a:r>
            <a:r>
              <a:rPr lang="zh-CN" altLang="en-US" sz="1800" dirty="0">
                <a:effectLst/>
                <a:latin typeface="LinLibertineT"/>
              </a:rPr>
              <a:t>，不要那么多</a:t>
            </a:r>
            <a:r>
              <a:rPr lang="en-US" altLang="zh-CN" sz="1800" dirty="0">
                <a:effectLst/>
                <a:latin typeface="LinLibertineT"/>
              </a:rPr>
              <a:t>term</a:t>
            </a:r>
            <a:r>
              <a:rPr lang="en-HK" sz="1800" dirty="0">
                <a:effectLst/>
                <a:latin typeface="LinLibertine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800" dirty="0">
              <a:effectLst/>
              <a:latin typeface="LinLibertineT"/>
            </a:endParaRPr>
          </a:p>
        </p:txBody>
      </p:sp>
      <p:sp>
        <p:nvSpPr>
          <p:cNvPr id="4" name="灯片编号占位符 3"/>
          <p:cNvSpPr>
            <a:spLocks noGrp="1"/>
          </p:cNvSpPr>
          <p:nvPr>
            <p:ph type="sldNum" sz="quarter" idx="5"/>
          </p:nvPr>
        </p:nvSpPr>
        <p:spPr/>
        <p:txBody>
          <a:bodyPr/>
          <a:lstStyle/>
          <a:p>
            <a:fld id="{410B5C61-F892-4FDE-899C-A7FCA2D27E07}" type="slidenum">
              <a:rPr lang="zh-CN" altLang="en-US" smtClean="0"/>
              <a:t>4</a:t>
            </a:fld>
            <a:endParaRPr lang="zh-CN" altLang="en-US"/>
          </a:p>
        </p:txBody>
      </p:sp>
    </p:spTree>
    <p:extLst>
      <p:ext uri="{BB962C8B-B14F-4D97-AF65-F5344CB8AC3E}">
        <p14:creationId xmlns:p14="http://schemas.microsoft.com/office/powerpoint/2010/main" val="3266413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mn-lt"/>
                <a:ea typeface="+mn-ea"/>
                <a:cs typeface="+mn-cs"/>
              </a:rPr>
              <a:t>However, such solutions have not addressed the challenges in real-world implementation of FL systems. </a:t>
            </a:r>
            <a:r>
              <a:rPr lang="en-HK" sz="1800" dirty="0">
                <a:effectLst/>
                <a:latin typeface="CMR10"/>
              </a:rPr>
              <a:t>Let’s take the application of Alzheimer’s patient monitoring as an example. </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First, the sensor modalities available on different nodes can change significantly over time(after deployment). For example, the system deployed in different environments naturally have different types of sensors. The sensors may also fail dynamically due to reasons such as power surges. As a result, it would be challenging to aggregate different models with dynamic data inputs.</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Second, different subjects usually exhibit diverse </a:t>
            </a:r>
            <a:r>
              <a:rPr lang="en-HK" sz="1800" dirty="0" err="1">
                <a:effectLst/>
                <a:latin typeface="LinLibertineT"/>
              </a:rPr>
              <a:t>behavior</a:t>
            </a:r>
            <a:r>
              <a:rPr lang="en-HK" sz="1800" dirty="0">
                <a:effectLst/>
                <a:latin typeface="LinLibertineT"/>
              </a:rPr>
              <a:t> patterns, which will lead to </a:t>
            </a:r>
            <a:r>
              <a:rPr lang="en-HK" sz="1800" dirty="0">
                <a:effectLst/>
                <a:latin typeface="LinLibertineTI"/>
              </a:rPr>
              <a:t>heterogeneous activity distributions </a:t>
            </a:r>
            <a:r>
              <a:rPr lang="en-HK" sz="1800" dirty="0">
                <a:effectLst/>
                <a:latin typeface="LinLibertineT"/>
              </a:rPr>
              <a:t>among nodes. </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The coupled </a:t>
            </a:r>
            <a:r>
              <a:rPr lang="en-HK" sz="1800" dirty="0">
                <a:effectLst/>
                <a:latin typeface="LinLibertineTI"/>
              </a:rPr>
              <a:t>modality and distribution heterogeneity </a:t>
            </a:r>
            <a:r>
              <a:rPr lang="en-HK" sz="1800" dirty="0">
                <a:effectLst/>
                <a:latin typeface="LinLibertineT"/>
              </a:rPr>
              <a:t>will bring a higher model divergence among different nodes. As a result, </a:t>
            </a:r>
            <a:r>
              <a:rPr lang="en-US" altLang="zh-CN" sz="2800" dirty="0">
                <a:solidFill>
                  <a:prstClr val="black"/>
                </a:solidFill>
                <a:latin typeface="Helvetica Light" panose="020B0403020202020204" pitchFamily="34" charset="0"/>
              </a:rPr>
              <a:t>there will be longer training latency in such systems.</a:t>
            </a:r>
          </a:p>
        </p:txBody>
      </p:sp>
      <p:sp>
        <p:nvSpPr>
          <p:cNvPr id="4" name="灯片编号占位符 3"/>
          <p:cNvSpPr>
            <a:spLocks noGrp="1"/>
          </p:cNvSpPr>
          <p:nvPr>
            <p:ph type="sldNum" sz="quarter" idx="5"/>
          </p:nvPr>
        </p:nvSpPr>
        <p:spPr/>
        <p:txBody>
          <a:bodyPr/>
          <a:lstStyle/>
          <a:p>
            <a:fld id="{410B5C61-F892-4FDE-899C-A7FCA2D27E07}" type="slidenum">
              <a:rPr lang="zh-CN" altLang="en-US" smtClean="0"/>
              <a:t>5</a:t>
            </a:fld>
            <a:endParaRPr lang="zh-CN" altLang="en-US"/>
          </a:p>
        </p:txBody>
      </p:sp>
    </p:spTree>
    <p:extLst>
      <p:ext uri="{BB962C8B-B14F-4D97-AF65-F5344CB8AC3E}">
        <p14:creationId xmlns:p14="http://schemas.microsoft.com/office/powerpoint/2010/main" val="3685696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effectLst/>
                <a:latin typeface="CMR10"/>
              </a:rPr>
              <a:t>Now let's take a look at why current solutions cannot address these challenges. Basically, the training objectives of the models are different. However, current </a:t>
            </a:r>
            <a:r>
              <a:rPr lang="en-HK" sz="1200" dirty="0" err="1">
                <a:effectLst/>
                <a:latin typeface="CMR10"/>
              </a:rPr>
              <a:t>approaces</a:t>
            </a:r>
            <a:r>
              <a:rPr lang="en-HK" sz="1200" dirty="0">
                <a:effectLst/>
                <a:latin typeface="CMR10"/>
              </a:rPr>
              <a:t> does not consider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effectLst/>
                <a:latin typeface="LinLibertineT"/>
              </a:rPr>
              <a:t>For example, the training objective of single-modal nodes is to capture unimodal information, while </a:t>
            </a:r>
            <a:r>
              <a:rPr lang="en-HK" sz="1200" dirty="0">
                <a:effectLst/>
                <a:latin typeface="CMR10"/>
              </a:rPr>
              <a:t>the multi-modal network is trained to capture shared information among different modalities, which will lose some useful unimodal information. Their model weights actually have a large divergence. As a result, directly aggregating the encoders from different nodes will cause model performance </a:t>
            </a:r>
            <a:r>
              <a:rPr lang="en-HK" dirty="0"/>
              <a:t>degradation</a:t>
            </a:r>
            <a:r>
              <a:rPr lang="en-HK" sz="1200" dirty="0">
                <a:effectLst/>
                <a:latin typeface="CMR10"/>
              </a:rPr>
              <a:t>, which is even worse than conventional FL.</a:t>
            </a:r>
          </a:p>
          <a:p>
            <a:pPr marL="0" marR="0" lvl="0" indent="0" algn="l" defTabSz="914400" rtl="0" eaLnBrk="1" fontAlgn="auto" latinLnBrk="0" hangingPunct="1">
              <a:lnSpc>
                <a:spcPct val="100000"/>
              </a:lnSpc>
              <a:spcBef>
                <a:spcPts val="0"/>
              </a:spcBef>
              <a:spcAft>
                <a:spcPts val="0"/>
              </a:spcAft>
              <a:buClrTx/>
              <a:buSzTx/>
              <a:buFontTx/>
              <a:buNone/>
              <a:tabLst/>
              <a:defRPr/>
            </a:pPr>
            <a:r>
              <a:rPr lang="en-HK" dirty="0"/>
              <a:t>Therefore, </a:t>
            </a:r>
            <a:r>
              <a:rPr lang="en-HK" sz="1200" dirty="0">
                <a:effectLst/>
                <a:latin typeface="CMR10"/>
              </a:rPr>
              <a:t>our key idea is to </a:t>
            </a:r>
            <a:r>
              <a:rPr lang="en-US" sz="1200" b="0" dirty="0">
                <a:solidFill>
                  <a:srgbClr val="C00000"/>
                </a:solidFill>
              </a:rPr>
              <a:t>perform unimodal learning without modality fusion </a:t>
            </a:r>
            <a:r>
              <a:rPr lang="en-HK" sz="1200" dirty="0">
                <a:effectLst/>
                <a:latin typeface="CMR10"/>
              </a:rPr>
              <a:t>during such </a:t>
            </a:r>
            <a:r>
              <a:rPr lang="en-HK" sz="1200" b="0" i="0" dirty="0">
                <a:solidFill>
                  <a:srgbClr val="333333"/>
                </a:solidFill>
                <a:effectLst/>
                <a:latin typeface="-apple-system"/>
              </a:rPr>
              <a:t>heterogeneous </a:t>
            </a:r>
            <a:r>
              <a:rPr lang="en-HK" sz="1200" dirty="0">
                <a:effectLst/>
                <a:latin typeface="CMR10"/>
              </a:rPr>
              <a:t>model aggregation</a:t>
            </a:r>
            <a:r>
              <a:rPr lang="en-US" sz="1200" b="0" dirty="0">
                <a:solidFill>
                  <a:srgbClr val="C00000"/>
                </a:solidFill>
              </a:rPr>
              <a:t>.</a:t>
            </a:r>
            <a:endParaRPr lang="en-HK"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effectLst/>
                <a:latin typeface="CMR10"/>
              </a:rPr>
              <a:t>##Now we focus on a specific challenge</a:t>
            </a: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r>
              <a:rPr lang="en-HK" sz="1200" dirty="0">
                <a:effectLst/>
                <a:latin typeface="CMR10"/>
              </a:rPr>
              <a:t>##Specifically, current Multi-modal FL approaches do not consider the </a:t>
            </a:r>
            <a:r>
              <a:rPr lang="en-HK" dirty="0">
                <a:latin typeface="Helvetica" pitchFamily="2" charset="0"/>
                <a:sym typeface="Wingdings 2" panose="05020102010507070707" pitchFamily="18" charset="2"/>
              </a:rPr>
              <a:t>Inconsistent training objectives among different nodes. </a:t>
            </a:r>
            <a:endParaRPr lang="en-HK" dirty="0"/>
          </a:p>
        </p:txBody>
      </p:sp>
      <p:sp>
        <p:nvSpPr>
          <p:cNvPr id="4" name="灯片编号占位符 3"/>
          <p:cNvSpPr>
            <a:spLocks noGrp="1"/>
          </p:cNvSpPr>
          <p:nvPr>
            <p:ph type="sldNum" sz="quarter" idx="5"/>
          </p:nvPr>
        </p:nvSpPr>
        <p:spPr/>
        <p:txBody>
          <a:bodyPr/>
          <a:lstStyle/>
          <a:p>
            <a:fld id="{410B5C61-F892-4FDE-899C-A7FCA2D27E07}" type="slidenum">
              <a:rPr lang="zh-CN" altLang="en-US" smtClean="0"/>
              <a:t>6</a:t>
            </a:fld>
            <a:endParaRPr lang="zh-CN" altLang="en-US"/>
          </a:p>
        </p:txBody>
      </p:sp>
    </p:spTree>
    <p:extLst>
      <p:ext uri="{BB962C8B-B14F-4D97-AF65-F5344CB8AC3E}">
        <p14:creationId xmlns:p14="http://schemas.microsoft.com/office/powerpoint/2010/main" val="37436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dirty="0">
                <a:effectLst/>
                <a:latin typeface="Helvetica Neue" panose="02000503000000020004" pitchFamily="2" charset="0"/>
              </a:rPr>
              <a:t>To this end, we propose </a:t>
            </a:r>
            <a:r>
              <a:rPr lang="en-HK" sz="1200" dirty="0">
                <a:effectLst/>
                <a:latin typeface="CMR10"/>
              </a:rPr>
              <a:t>a new system for </a:t>
            </a:r>
            <a:r>
              <a:rPr lang="en-US" altLang="zh-CN" sz="1200" dirty="0">
                <a:latin typeface="Helvetica" panose="020B0604020202020204" pitchFamily="34" charset="0"/>
                <a:cs typeface="Helvetica" panose="020B0604020202020204" pitchFamily="34" charset="0"/>
              </a:rPr>
              <a:t>Heterogeneous Multi-Modal Federated Learning. </a:t>
            </a:r>
            <a:r>
              <a:rPr lang="en-HK" sz="1200" dirty="0">
                <a:effectLst/>
                <a:latin typeface="CMR10"/>
              </a:rPr>
              <a:t>##to effectively </a:t>
            </a:r>
            <a:r>
              <a:rPr lang="en-HK" sz="1200" dirty="0">
                <a:effectLst/>
                <a:latin typeface="Helvetica Neue" panose="02000503000000020004" pitchFamily="2" charset="0"/>
              </a:rPr>
              <a:t>aggregate</a:t>
            </a:r>
            <a:r>
              <a:rPr lang="en-HK" dirty="0">
                <a:effectLst/>
                <a:latin typeface="Helvetica Neue" panose="02000503000000020004" pitchFamily="2" charset="0"/>
              </a:rPr>
              <a:t> models trained by data of different sensors.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HK" dirty="0">
                <a:effectLst/>
                <a:latin typeface="Helvetica Neue" panose="02000503000000020004" pitchFamily="2" charset="0"/>
              </a:rPr>
              <a:t>Our key design is to </a:t>
            </a:r>
            <a:r>
              <a:rPr lang="en-HK" sz="1800" dirty="0">
                <a:effectLst/>
                <a:latin typeface="CMTI10"/>
              </a:rPr>
              <a:t>disentangle the multi-modal training </a:t>
            </a:r>
            <a:r>
              <a:rPr lang="en-HK" sz="1800" dirty="0">
                <a:effectLst/>
                <a:latin typeface="CMR10"/>
              </a:rPr>
              <a:t>into two stages. Basically, a multi-modal network includes the unimodal feature encoders and a classifier. We propose to first train the unimodal encoders, and then train the classifier to fuse the features of different modalities.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CMR10"/>
              </a:rPr>
              <a:t>Specifically, we propose a novel two-stage FL framework, including Modality-wise federated learning and federated fusion learning. </a:t>
            </a:r>
            <a:endParaRPr lang="en-HK" dirty="0"/>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lang="en-US" altLang="zh-CN" sz="2800" dirty="0">
                <a:solidFill>
                  <a:prstClr val="black"/>
                </a:solidFill>
                <a:latin typeface="Helvetica Light" panose="020B0403020202020204" pitchFamily="34" charset="0"/>
              </a:rPr>
              <a:t>In the first stage</a:t>
            </a:r>
            <a:r>
              <a:rPr lang="en-HK" sz="1800" dirty="0">
                <a:effectLst/>
                <a:latin typeface="CMR10"/>
              </a:rPr>
              <a:t>, the multi-modal nodes train multiple single-modal networks without fusion. Therefore, all nodes consistently learn unimodal information to harness the modality heterogeneity.</a:t>
            </a:r>
            <a:endParaRPr lang="en-HK" sz="1800" dirty="0">
              <a:latin typeface="Helvetica Light"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CMR10"/>
              </a:rPr>
              <a:t>Then based on the pre-trained unimodal encoders, in the second stage, the multi-modal nodes collaboratively train the classifier layers.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CMR10"/>
              </a:rPr>
              <a:t>Next, we will introduce the design of the two stages, respectively.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800" dirty="0">
              <a:effectLst/>
              <a:latin typeface="CMR1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err="1">
                <a:effectLst/>
                <a:latin typeface="CMR10"/>
              </a:rPr>
              <a:t>标记出来classifier</a:t>
            </a:r>
            <a:r>
              <a:rPr lang="en-HK" sz="1800" dirty="0">
                <a:effectLst/>
                <a:latin typeface="CMR10"/>
              </a:rPr>
              <a:t> layers</a:t>
            </a:r>
            <a:endParaRPr lang="en-H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HK" dirty="0"/>
          </a:p>
        </p:txBody>
      </p:sp>
      <p:sp>
        <p:nvSpPr>
          <p:cNvPr id="4" name="灯片编号占位符 3"/>
          <p:cNvSpPr>
            <a:spLocks noGrp="1"/>
          </p:cNvSpPr>
          <p:nvPr>
            <p:ph type="sldNum" sz="quarter" idx="5"/>
          </p:nvPr>
        </p:nvSpPr>
        <p:spPr/>
        <p:txBody>
          <a:bodyPr/>
          <a:lstStyle/>
          <a:p>
            <a:fld id="{410B5C61-F892-4FDE-899C-A7FCA2D27E07}" type="slidenum">
              <a:rPr lang="zh-CN" altLang="en-US" smtClean="0"/>
              <a:t>7</a:t>
            </a:fld>
            <a:endParaRPr lang="zh-CN" altLang="en-US"/>
          </a:p>
        </p:txBody>
      </p:sp>
    </p:spTree>
    <p:extLst>
      <p:ext uri="{BB962C8B-B14F-4D97-AF65-F5344CB8AC3E}">
        <p14:creationId xmlns:p14="http://schemas.microsoft.com/office/powerpoint/2010/main" val="3963390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In the first stage, during local training, the </a:t>
            </a:r>
            <a:r>
              <a:rPr lang="en-HK" sz="1800" dirty="0">
                <a:effectLst/>
                <a:latin typeface="Helvetica Light" panose="020B0403020202020204" pitchFamily="34" charset="0"/>
                <a:sym typeface="Wingdings 2" panose="05020102010507070707" pitchFamily="18" charset="2"/>
              </a:rPr>
              <a:t>m</a:t>
            </a:r>
            <a:r>
              <a:rPr lang="en-HK" sz="1800" dirty="0">
                <a:latin typeface="Helvetica Light" panose="020B0403020202020204" pitchFamily="34" charset="0"/>
                <a:sym typeface="Wingdings 2" panose="05020102010507070707" pitchFamily="18" charset="2"/>
              </a:rPr>
              <a:t>ulti-modal nodes will train multiple single-modal networks. Therefore, they will capture unimodal information rather than shared information between different modalities. Another advantage of this design is that the multi-modal nodes can also </a:t>
            </a:r>
            <a:r>
              <a:rPr lang="en-HK" sz="1800" dirty="0">
                <a:effectLst/>
                <a:latin typeface="Helvetica Light" panose="020B0403020202020204" pitchFamily="34" charset="0"/>
                <a:sym typeface="Wingdings 2" panose="05020102010507070707" pitchFamily="18" charset="2"/>
              </a:rPr>
              <a:t>l</a:t>
            </a:r>
            <a:r>
              <a:rPr lang="en-HK" sz="1800" dirty="0">
                <a:latin typeface="Helvetica Light" panose="020B0403020202020204" pitchFamily="34" charset="0"/>
                <a:sym typeface="Wingdings 2" panose="05020102010507070707" pitchFamily="18" charset="2"/>
              </a:rPr>
              <a:t>everage the data of partial modalities caused by </a:t>
            </a:r>
            <a:r>
              <a:rPr lang="en-HK" sz="1800" dirty="0">
                <a:effectLst/>
                <a:latin typeface="LinLibertineT"/>
              </a:rPr>
              <a:t>runtime sensor failure</a:t>
            </a:r>
            <a:r>
              <a:rPr lang="en-HK" sz="1800" dirty="0">
                <a:latin typeface="Helvetica Light" panose="020B0403020202020204" pitchFamily="34" charset="0"/>
                <a:sym typeface="Wingdings 2" panose="05020102010507070707" pitchFamily="18" charset="2"/>
              </a:rPr>
              <a:t>.</a:t>
            </a:r>
            <a:endParaRPr lang="en-HK" sz="1800" dirty="0">
              <a:effectLst/>
              <a:latin typeface="LinLibertine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800" dirty="0">
              <a:effectLst/>
              <a:latin typeface="LinLibertine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HK" sz="1800" dirty="0">
                <a:effectLst/>
                <a:latin typeface="LinLibertineT"/>
              </a:rPr>
              <a:t>Then, there will be multiple </a:t>
            </a:r>
            <a:r>
              <a:rPr lang="en-HK" sz="1800" dirty="0">
                <a:effectLst/>
                <a:latin typeface="LinLibertineTI"/>
              </a:rPr>
              <a:t>unimodal FL subsystems running </a:t>
            </a:r>
            <a:r>
              <a:rPr lang="en-HK" sz="1800" dirty="0">
                <a:effectLst/>
                <a:latin typeface="LinLibertineT"/>
              </a:rPr>
              <a:t>in parallel. And all nodes consistently learn unimodal information. This will naturally </a:t>
            </a:r>
            <a:r>
              <a:rPr lang="en-HK" sz="1800" dirty="0">
                <a:latin typeface="Helvetica Light" panose="020B0403020202020204" pitchFamily="34" charset="0"/>
                <a:sym typeface="Wingdings 2" panose="05020102010507070707" pitchFamily="18" charset="2"/>
              </a:rPr>
              <a:t>harness the modality heterogeneity across nodes.</a:t>
            </a:r>
            <a:r>
              <a:rPr lang="en-HK" sz="1800" dirty="0">
                <a:effectLst/>
                <a:latin typeface="LinLibertineT"/>
                <a:sym typeface="Wingdings 2" panose="05020102010507070707" pitchFamily="18" charset="2"/>
              </a:rPr>
              <a:t> </a:t>
            </a:r>
            <a:r>
              <a:rPr lang="en-HK" sz="1800" dirty="0">
                <a:effectLst/>
                <a:latin typeface="LinLibertineT"/>
              </a:rPr>
              <a:t>Moreover, such a scheme is also </a:t>
            </a:r>
            <a:r>
              <a:rPr lang="en-HK" sz="1800" dirty="0">
                <a:effectLst/>
                <a:latin typeface="Helvetica Light" panose="020B0403020202020204" pitchFamily="34" charset="0"/>
                <a:sym typeface="Wingdings 2" panose="05020102010507070707" pitchFamily="18" charset="2"/>
              </a:rPr>
              <a:t>c</a:t>
            </a:r>
            <a:r>
              <a:rPr lang="en-HK" sz="1800" dirty="0">
                <a:latin typeface="Helvetica Light" panose="020B0403020202020204" pitchFamily="34" charset="0"/>
                <a:sym typeface="Wingdings 2" panose="05020102010507070707" pitchFamily="18" charset="2"/>
              </a:rPr>
              <a:t>ompatible with state-of-the-art unimodal FL algorithms, e.g., it can </a:t>
            </a:r>
            <a:r>
              <a:rPr lang="en-HK" sz="1800" dirty="0">
                <a:effectLst/>
                <a:latin typeface="LinLibertineT"/>
              </a:rPr>
              <a:t>further improve the model performance in the presence of non-</a:t>
            </a:r>
            <a:r>
              <a:rPr lang="en-HK" sz="1800" dirty="0" err="1">
                <a:effectLst/>
                <a:latin typeface="LinLibertineT"/>
              </a:rPr>
              <a:t>i.i.d.</a:t>
            </a:r>
            <a:r>
              <a:rPr lang="en-HK" sz="1800" dirty="0">
                <a:effectLst/>
                <a:latin typeface="LinLibertineT"/>
              </a:rPr>
              <a:t> data distribution.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dirty="0">
              <a:latin typeface="Helvetica Light" panose="020B0403020202020204" pitchFamily="34" charset="0"/>
              <a:sym typeface="Wingdings 2" panose="05020102010507070707" pitchFamily="18"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Helvetica Light"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410B5C61-F892-4FDE-899C-A7FCA2D27E07}" type="slidenum">
              <a:rPr lang="zh-CN" altLang="en-US" smtClean="0"/>
              <a:t>8</a:t>
            </a:fld>
            <a:endParaRPr lang="zh-CN" altLang="en-US"/>
          </a:p>
        </p:txBody>
      </p:sp>
    </p:spTree>
    <p:extLst>
      <p:ext uri="{BB962C8B-B14F-4D97-AF65-F5344CB8AC3E}">
        <p14:creationId xmlns:p14="http://schemas.microsoft.com/office/powerpoint/2010/main" val="3453198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89FA97-53CA-4237-A6EE-B6E6233EF81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1F0B46A-D0A3-4902-BC1B-F1A5FABB21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C5F9C9D-EB76-47EA-9C39-BFED7A90FE71}"/>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A6D26476-2574-4E14-BCB4-32574A10D6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66BAA8-C17B-48DF-B6EF-BA605537063A}"/>
              </a:ext>
            </a:extLst>
          </p:cNvPr>
          <p:cNvSpPr>
            <a:spLocks noGrp="1"/>
          </p:cNvSpPr>
          <p:nvPr>
            <p:ph type="sldNum" sz="quarter" idx="12"/>
          </p:nvPr>
        </p:nvSpPr>
        <p:spPr/>
        <p:txBody>
          <a:bodyPr/>
          <a:lstStyle/>
          <a:p>
            <a:fld id="{BD2F2BF6-3760-4C32-8A21-40C121A0393F}" type="slidenum">
              <a:rPr lang="zh-CN" altLang="en-US" smtClean="0"/>
              <a:t>‹#›</a:t>
            </a:fld>
            <a:endParaRPr lang="zh-CN" altLang="en-US"/>
          </a:p>
        </p:txBody>
      </p:sp>
    </p:spTree>
    <p:extLst>
      <p:ext uri="{BB962C8B-B14F-4D97-AF65-F5344CB8AC3E}">
        <p14:creationId xmlns:p14="http://schemas.microsoft.com/office/powerpoint/2010/main" val="214282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41255E-DD85-4C0A-8E2F-566FFF4758A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68D644D-28A3-4735-96CC-F1F426FAF0B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FB9907E-FF65-4D01-A4C1-1F20FBE7FAEF}"/>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4F3FB6BB-EF88-4F45-AABC-BC11BEE0AD1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99017ED-0657-4E2F-A43E-6F0D7253EBD7}"/>
              </a:ext>
            </a:extLst>
          </p:cNvPr>
          <p:cNvSpPr>
            <a:spLocks noGrp="1"/>
          </p:cNvSpPr>
          <p:nvPr>
            <p:ph type="sldNum" sz="quarter" idx="12"/>
          </p:nvPr>
        </p:nvSpPr>
        <p:spPr/>
        <p:txBody>
          <a:bodyPr/>
          <a:lstStyle/>
          <a:p>
            <a:fld id="{BD2F2BF6-3760-4C32-8A21-40C121A0393F}" type="slidenum">
              <a:rPr lang="zh-CN" altLang="en-US" smtClean="0"/>
              <a:t>‹#›</a:t>
            </a:fld>
            <a:endParaRPr lang="zh-CN" altLang="en-US"/>
          </a:p>
        </p:txBody>
      </p:sp>
    </p:spTree>
    <p:extLst>
      <p:ext uri="{BB962C8B-B14F-4D97-AF65-F5344CB8AC3E}">
        <p14:creationId xmlns:p14="http://schemas.microsoft.com/office/powerpoint/2010/main" val="3756562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C117359-8CF0-4DC7-BB88-D4393471DC3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5FE23D4-18E7-4AA0-9925-F612886F232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80EB975-76A7-4506-AE7C-40B4D4758215}"/>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C43AB160-4EAA-4636-9500-755AF1E609F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B132957-5AD1-4EB6-9C5E-4A60124BA640}"/>
              </a:ext>
            </a:extLst>
          </p:cNvPr>
          <p:cNvSpPr>
            <a:spLocks noGrp="1"/>
          </p:cNvSpPr>
          <p:nvPr>
            <p:ph type="sldNum" sz="quarter" idx="12"/>
          </p:nvPr>
        </p:nvSpPr>
        <p:spPr/>
        <p:txBody>
          <a:bodyPr/>
          <a:lstStyle/>
          <a:p>
            <a:fld id="{BD2F2BF6-3760-4C32-8A21-40C121A0393F}" type="slidenum">
              <a:rPr lang="zh-CN" altLang="en-US" smtClean="0"/>
              <a:t>‹#›</a:t>
            </a:fld>
            <a:endParaRPr lang="zh-CN" altLang="en-US"/>
          </a:p>
        </p:txBody>
      </p:sp>
    </p:spTree>
    <p:extLst>
      <p:ext uri="{BB962C8B-B14F-4D97-AF65-F5344CB8AC3E}">
        <p14:creationId xmlns:p14="http://schemas.microsoft.com/office/powerpoint/2010/main" val="2191243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sz="1000"/>
            </a:lvl1pPr>
          </a:lstStyle>
          <a:p>
            <a:endParaRPr lang="zh-CN" altLang="en-US"/>
          </a:p>
        </p:txBody>
      </p:sp>
      <p:sp>
        <p:nvSpPr>
          <p:cNvPr id="6" name="Slide Number Placeholder 5"/>
          <p:cNvSpPr>
            <a:spLocks noGrp="1"/>
          </p:cNvSpPr>
          <p:nvPr>
            <p:ph type="sldNum" sz="quarter" idx="12"/>
          </p:nvPr>
        </p:nvSpPr>
        <p:spPr/>
        <p:txBody>
          <a:bodyPr/>
          <a:lstStyle>
            <a:lvl1pPr>
              <a:defRPr sz="1000"/>
            </a:lvl1pPr>
          </a:lstStyle>
          <a:p>
            <a:fld id="{8359160C-92F5-4CA3-ADFB-25E541243F54}" type="slidenum">
              <a:rPr lang="zh-CN" altLang="en-US" smtClean="0"/>
              <a:pPr/>
              <a:t>‹#›</a:t>
            </a:fld>
            <a:endParaRPr lang="zh-CN" altLang="en-US"/>
          </a:p>
        </p:txBody>
      </p:sp>
      <p:sp>
        <p:nvSpPr>
          <p:cNvPr id="8" name="Content Placeholder 2"/>
          <p:cNvSpPr>
            <a:spLocks noGrp="1"/>
          </p:cNvSpPr>
          <p:nvPr>
            <p:ph sz="half" idx="13" hasCustomPrompt="1"/>
          </p:nvPr>
        </p:nvSpPr>
        <p:spPr>
          <a:xfrm>
            <a:off x="696410" y="1512141"/>
            <a:ext cx="10799180" cy="4821317"/>
          </a:xfrm>
          <a:prstGeom prst="rect">
            <a:avLst/>
          </a:prstGeom>
        </p:spPr>
        <p:txBody>
          <a:bodyPr/>
          <a:lstStyle>
            <a:lvl1pPr marL="342900" indent="-342900">
              <a:buFont typeface="Wingdings" panose="05000000000000000000" pitchFamily="2" charset="2"/>
              <a:buChar char="Ø"/>
              <a:defRPr lang="en-US" altLang="zh-CN" sz="2400" b="0" smtClean="0">
                <a:latin typeface="+mn-lt"/>
                <a:cs typeface="Helvetica" panose="020B0604020202020204" pitchFamily="34" charset="0"/>
              </a:defRPr>
            </a:lvl1pPr>
            <a:lvl2pPr marL="544068" indent="-342900">
              <a:buFont typeface="Arial" panose="020B0604020202020204" pitchFamily="34" charset="0"/>
              <a:buChar char="•"/>
              <a:defRPr lang="en-US" altLang="zh-CN" sz="2200" smtClean="0">
                <a:latin typeface="+mn-lt"/>
                <a:cs typeface="Helvetica" panose="020B0604020202020204" pitchFamily="34" charset="0"/>
              </a:defRPr>
            </a:lvl2pPr>
            <a:lvl3pPr marL="726948" indent="-342900">
              <a:buFont typeface="Arial" panose="020B0604020202020204" pitchFamily="34" charset="0"/>
              <a:buChar char="•"/>
              <a:defRPr sz="2000">
                <a:latin typeface="+mn-lt"/>
              </a:defRPr>
            </a:lvl3pPr>
            <a:lvl4pPr marL="1371600" indent="0">
              <a:buFont typeface="Arial" panose="020B0604020202020204" pitchFamily="34" charset="0"/>
              <a:buNone/>
              <a:defRPr sz="2400">
                <a:latin typeface="+mn-lt"/>
                <a:cs typeface="Helvetica" panose="020B0604020202020204" pitchFamily="34" charset="0"/>
              </a:defRPr>
            </a:lvl4pPr>
            <a:lvl5pPr marL="749808" indent="0">
              <a:buNone/>
              <a:defRPr/>
            </a:lvl5pPr>
          </a:lstStyle>
          <a:p>
            <a:pPr lvl="0"/>
            <a:r>
              <a:rPr lang="en-US" altLang="zh-CN"/>
              <a:t>First </a:t>
            </a:r>
          </a:p>
          <a:p>
            <a:pPr lvl="1"/>
            <a:r>
              <a:rPr lang="en-US" altLang="zh-CN"/>
              <a:t>Second</a:t>
            </a:r>
          </a:p>
          <a:p>
            <a:pPr lvl="2"/>
            <a:r>
              <a:rPr lang="en-US" altLang="zh-CN"/>
              <a:t>Third</a:t>
            </a:r>
          </a:p>
          <a:p>
            <a:pPr lvl="0"/>
            <a:endParaRPr lang="en-US" altLang="zh-CN"/>
          </a:p>
        </p:txBody>
      </p:sp>
      <p:sp>
        <p:nvSpPr>
          <p:cNvPr id="14" name="Title Placeholder 1"/>
          <p:cNvSpPr>
            <a:spLocks noGrp="1"/>
          </p:cNvSpPr>
          <p:nvPr>
            <p:ph type="title" hasCustomPrompt="1"/>
          </p:nvPr>
        </p:nvSpPr>
        <p:spPr>
          <a:xfrm>
            <a:off x="696410" y="644918"/>
            <a:ext cx="10799180" cy="684311"/>
          </a:xfrm>
          <a:prstGeom prst="rect">
            <a:avLst/>
          </a:prstGeom>
        </p:spPr>
        <p:txBody>
          <a:bodyPr vert="horz" lIns="91440" tIns="45720" rIns="91440" bIns="45720" rtlCol="0" anchor="b">
            <a:normAutofit/>
          </a:bodyPr>
          <a:lstStyle>
            <a:lvl1pPr>
              <a:defRPr>
                <a:latin typeface="Helvetica" panose="020B0604020202020204" pitchFamily="34" charset="0"/>
                <a:cs typeface="Helvetica" panose="020B0604020202020204" pitchFamily="34" charset="0"/>
              </a:defRPr>
            </a:lvl1pPr>
          </a:lstStyle>
          <a:p>
            <a:r>
              <a:rPr lang="en-US" altLang="zh-CN"/>
              <a:t>Title</a:t>
            </a:r>
            <a:endParaRPr lang="en-US"/>
          </a:p>
        </p:txBody>
      </p:sp>
    </p:spTree>
    <p:extLst>
      <p:ext uri="{BB962C8B-B14F-4D97-AF65-F5344CB8AC3E}">
        <p14:creationId xmlns:p14="http://schemas.microsoft.com/office/powerpoint/2010/main" val="1959971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238DC7-3807-4AF8-B5FB-28FD01057BF0}"/>
              </a:ext>
            </a:extLst>
          </p:cNvPr>
          <p:cNvSpPr>
            <a:spLocks noGrp="1"/>
          </p:cNvSpPr>
          <p:nvPr>
            <p:ph type="title"/>
          </p:nvPr>
        </p:nvSpPr>
        <p:spPr/>
        <p:txBody>
          <a:bodyPr/>
          <a:lstStyle>
            <a:lvl1pPr>
              <a:defRPr>
                <a:latin typeface="Helvetica" panose="020B0604020202020204" pitchFamily="34" charset="0"/>
                <a:cs typeface="Helvetica" panose="020B0604020202020204" pitchFamily="34" charset="0"/>
              </a:defRPr>
            </a:lvl1pPr>
          </a:lstStyle>
          <a:p>
            <a:r>
              <a:rPr lang="zh-CN" altLang="en-US"/>
              <a:t>单击此处编辑母版标题样式</a:t>
            </a:r>
          </a:p>
        </p:txBody>
      </p:sp>
      <p:sp>
        <p:nvSpPr>
          <p:cNvPr id="3" name="内容占位符 2">
            <a:extLst>
              <a:ext uri="{FF2B5EF4-FFF2-40B4-BE49-F238E27FC236}">
                <a16:creationId xmlns:a16="http://schemas.microsoft.com/office/drawing/2014/main" id="{E2BF5140-2407-49C5-B5E9-2AB8EE7B1E77}"/>
              </a:ext>
            </a:extLst>
          </p:cNvPr>
          <p:cNvSpPr>
            <a:spLocks noGrp="1"/>
          </p:cNvSpPr>
          <p:nvPr>
            <p:ph idx="1"/>
          </p:nvPr>
        </p:nvSpPr>
        <p:spPr/>
        <p:txBody>
          <a:bodyPr/>
          <a:lstStyle>
            <a:lvl1pPr>
              <a:defRPr>
                <a:latin typeface="Helvetica" panose="020B0604020202020204" pitchFamily="34" charset="0"/>
                <a:cs typeface="Helvetica" panose="020B0604020202020204" pitchFamily="34" charset="0"/>
              </a:defRPr>
            </a:lvl1pPr>
            <a:lvl2pPr>
              <a:defRPr>
                <a:latin typeface="Helvetica" panose="020B0604020202020204" pitchFamily="34" charset="0"/>
                <a:cs typeface="Helvetica" panose="020B0604020202020204" pitchFamily="34" charset="0"/>
              </a:defRPr>
            </a:lvl2pPr>
            <a:lvl3pPr>
              <a:defRPr>
                <a:latin typeface="Helvetica" panose="020B0604020202020204" pitchFamily="34" charset="0"/>
                <a:cs typeface="Helvetica" panose="020B0604020202020204" pitchFamily="34" charset="0"/>
              </a:defRPr>
            </a:lvl3pPr>
            <a:lvl4pPr>
              <a:defRPr>
                <a:latin typeface="Helvetica" panose="020B0604020202020204" pitchFamily="34" charset="0"/>
                <a:cs typeface="Helvetica" panose="020B0604020202020204" pitchFamily="34" charset="0"/>
              </a:defRPr>
            </a:lvl4pPr>
            <a:lvl5pPr>
              <a:defRPr>
                <a:latin typeface="Helvetica" panose="020B0604020202020204" pitchFamily="34" charset="0"/>
                <a:cs typeface="Helvetica" panose="020B0604020202020204" pitchFamily="34" charset="0"/>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9E3882-6634-48B2-9C5B-E5E906F75370}"/>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864067FE-5907-44B2-8087-42DE78D75A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6B5E0A3-FD16-4B0F-AE60-D2FBB0D0242E}"/>
              </a:ext>
            </a:extLst>
          </p:cNvPr>
          <p:cNvSpPr>
            <a:spLocks noGrp="1"/>
          </p:cNvSpPr>
          <p:nvPr>
            <p:ph type="sldNum" sz="quarter" idx="12"/>
          </p:nvPr>
        </p:nvSpPr>
        <p:spPr/>
        <p:txBody>
          <a:bodyPr/>
          <a:lstStyle/>
          <a:p>
            <a:fld id="{BD2F2BF6-3760-4C32-8A21-40C121A0393F}" type="slidenum">
              <a:rPr lang="zh-CN" altLang="en-US" smtClean="0"/>
              <a:t>‹#›</a:t>
            </a:fld>
            <a:endParaRPr lang="zh-CN" altLang="en-US"/>
          </a:p>
        </p:txBody>
      </p:sp>
    </p:spTree>
    <p:extLst>
      <p:ext uri="{BB962C8B-B14F-4D97-AF65-F5344CB8AC3E}">
        <p14:creationId xmlns:p14="http://schemas.microsoft.com/office/powerpoint/2010/main" val="4224539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CCF351-D9CD-42A5-804E-BF814876AA4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DAAD506-3BD2-4EB2-8704-FF5BE196F4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40A6B46-3F96-4A2E-94CC-C0B31F57339A}"/>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36CECD9B-4300-4A6C-A31A-8F2776AE173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999571D-B2CC-4B6F-9AA2-A6FA5EF1C73F}"/>
              </a:ext>
            </a:extLst>
          </p:cNvPr>
          <p:cNvSpPr>
            <a:spLocks noGrp="1"/>
          </p:cNvSpPr>
          <p:nvPr>
            <p:ph type="sldNum" sz="quarter" idx="12"/>
          </p:nvPr>
        </p:nvSpPr>
        <p:spPr/>
        <p:txBody>
          <a:bodyPr/>
          <a:lstStyle/>
          <a:p>
            <a:fld id="{BD2F2BF6-3760-4C32-8A21-40C121A0393F}" type="slidenum">
              <a:rPr lang="zh-CN" altLang="en-US" smtClean="0"/>
              <a:t>‹#›</a:t>
            </a:fld>
            <a:endParaRPr lang="zh-CN" altLang="en-US"/>
          </a:p>
        </p:txBody>
      </p:sp>
    </p:spTree>
    <p:extLst>
      <p:ext uri="{BB962C8B-B14F-4D97-AF65-F5344CB8AC3E}">
        <p14:creationId xmlns:p14="http://schemas.microsoft.com/office/powerpoint/2010/main" val="3829226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4503FD-80B3-4476-8BE0-CC0A549E781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DCFD38A-A36A-4783-BD5F-EB1C182CAE8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0445804-A51D-4F1E-9362-CAED1164744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0CF8A8E-CA4B-4C0A-A634-113334B6ABFD}"/>
              </a:ext>
            </a:extLst>
          </p:cNvPr>
          <p:cNvSpPr>
            <a:spLocks noGrp="1"/>
          </p:cNvSpPr>
          <p:nvPr>
            <p:ph type="dt" sz="half" idx="10"/>
          </p:nvPr>
        </p:nvSpPr>
        <p:spPr/>
        <p:txBody>
          <a:bodyPr/>
          <a:lstStyle/>
          <a:p>
            <a:endParaRPr lang="zh-CN" altLang="en-US"/>
          </a:p>
        </p:txBody>
      </p:sp>
      <p:sp>
        <p:nvSpPr>
          <p:cNvPr id="6" name="页脚占位符 5">
            <a:extLst>
              <a:ext uri="{FF2B5EF4-FFF2-40B4-BE49-F238E27FC236}">
                <a16:creationId xmlns:a16="http://schemas.microsoft.com/office/drawing/2014/main" id="{8143335F-252A-4FD1-B5CE-7A0D1A8D62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95D17E9-1AC6-4305-9777-57C0001C5374}"/>
              </a:ext>
            </a:extLst>
          </p:cNvPr>
          <p:cNvSpPr>
            <a:spLocks noGrp="1"/>
          </p:cNvSpPr>
          <p:nvPr>
            <p:ph type="sldNum" sz="quarter" idx="12"/>
          </p:nvPr>
        </p:nvSpPr>
        <p:spPr/>
        <p:txBody>
          <a:bodyPr/>
          <a:lstStyle/>
          <a:p>
            <a:fld id="{BD2F2BF6-3760-4C32-8A21-40C121A0393F}" type="slidenum">
              <a:rPr lang="zh-CN" altLang="en-US" smtClean="0"/>
              <a:t>‹#›</a:t>
            </a:fld>
            <a:endParaRPr lang="zh-CN" altLang="en-US"/>
          </a:p>
        </p:txBody>
      </p:sp>
    </p:spTree>
    <p:extLst>
      <p:ext uri="{BB962C8B-B14F-4D97-AF65-F5344CB8AC3E}">
        <p14:creationId xmlns:p14="http://schemas.microsoft.com/office/powerpoint/2010/main" val="2374864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FA346C-E94E-47B7-B6E0-87453660D2B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E5D3C1-B2F8-4DCA-8919-E35221D152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66A32EA-5BCE-4F65-9847-85AA2716BE4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D31938D-1E2F-4421-A193-5B79DBCCD4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FBDFCBB-0103-4915-A294-CA12ED3F4A3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11417BD-40A7-41E5-834F-166732346B6B}"/>
              </a:ext>
            </a:extLst>
          </p:cNvPr>
          <p:cNvSpPr>
            <a:spLocks noGrp="1"/>
          </p:cNvSpPr>
          <p:nvPr>
            <p:ph type="dt" sz="half" idx="10"/>
          </p:nvPr>
        </p:nvSpPr>
        <p:spPr/>
        <p:txBody>
          <a:bodyPr/>
          <a:lstStyle/>
          <a:p>
            <a:endParaRPr lang="zh-CN" altLang="en-US"/>
          </a:p>
        </p:txBody>
      </p:sp>
      <p:sp>
        <p:nvSpPr>
          <p:cNvPr id="8" name="页脚占位符 7">
            <a:extLst>
              <a:ext uri="{FF2B5EF4-FFF2-40B4-BE49-F238E27FC236}">
                <a16:creationId xmlns:a16="http://schemas.microsoft.com/office/drawing/2014/main" id="{4AFB9581-B5B7-443C-8455-25879026347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423B61E-4807-40AB-8B32-3A001B3A13D3}"/>
              </a:ext>
            </a:extLst>
          </p:cNvPr>
          <p:cNvSpPr>
            <a:spLocks noGrp="1"/>
          </p:cNvSpPr>
          <p:nvPr>
            <p:ph type="sldNum" sz="quarter" idx="12"/>
          </p:nvPr>
        </p:nvSpPr>
        <p:spPr/>
        <p:txBody>
          <a:bodyPr/>
          <a:lstStyle/>
          <a:p>
            <a:fld id="{BD2F2BF6-3760-4C32-8A21-40C121A0393F}" type="slidenum">
              <a:rPr lang="zh-CN" altLang="en-US" smtClean="0"/>
              <a:t>‹#›</a:t>
            </a:fld>
            <a:endParaRPr lang="zh-CN" altLang="en-US"/>
          </a:p>
        </p:txBody>
      </p:sp>
    </p:spTree>
    <p:extLst>
      <p:ext uri="{BB962C8B-B14F-4D97-AF65-F5344CB8AC3E}">
        <p14:creationId xmlns:p14="http://schemas.microsoft.com/office/powerpoint/2010/main" val="3168851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12DFC4-0B19-41E8-9AF7-8E7452096CA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1707F89-34AC-4531-96D5-08601CB6AF4D}"/>
              </a:ext>
            </a:extLst>
          </p:cNvPr>
          <p:cNvSpPr>
            <a:spLocks noGrp="1"/>
          </p:cNvSpPr>
          <p:nvPr>
            <p:ph type="dt" sz="half" idx="10"/>
          </p:nvPr>
        </p:nvSpPr>
        <p:spPr/>
        <p:txBody>
          <a:bodyPr/>
          <a:lstStyle/>
          <a:p>
            <a:endParaRPr lang="zh-CN" altLang="en-US"/>
          </a:p>
        </p:txBody>
      </p:sp>
      <p:sp>
        <p:nvSpPr>
          <p:cNvPr id="4" name="页脚占位符 3">
            <a:extLst>
              <a:ext uri="{FF2B5EF4-FFF2-40B4-BE49-F238E27FC236}">
                <a16:creationId xmlns:a16="http://schemas.microsoft.com/office/drawing/2014/main" id="{F7FC3451-6876-4476-9052-97FF0572514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313C8CF-02C3-493F-8018-B59B5C4A0846}"/>
              </a:ext>
            </a:extLst>
          </p:cNvPr>
          <p:cNvSpPr>
            <a:spLocks noGrp="1"/>
          </p:cNvSpPr>
          <p:nvPr>
            <p:ph type="sldNum" sz="quarter" idx="12"/>
          </p:nvPr>
        </p:nvSpPr>
        <p:spPr/>
        <p:txBody>
          <a:bodyPr/>
          <a:lstStyle/>
          <a:p>
            <a:fld id="{BD2F2BF6-3760-4C32-8A21-40C121A0393F}" type="slidenum">
              <a:rPr lang="zh-CN" altLang="en-US" smtClean="0"/>
              <a:t>‹#›</a:t>
            </a:fld>
            <a:endParaRPr lang="zh-CN" altLang="en-US"/>
          </a:p>
        </p:txBody>
      </p:sp>
    </p:spTree>
    <p:extLst>
      <p:ext uri="{BB962C8B-B14F-4D97-AF65-F5344CB8AC3E}">
        <p14:creationId xmlns:p14="http://schemas.microsoft.com/office/powerpoint/2010/main" val="3101651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37D580-F6A8-4FAA-BD59-41D21401C3CE}"/>
              </a:ext>
            </a:extLst>
          </p:cNvPr>
          <p:cNvSpPr>
            <a:spLocks noGrp="1"/>
          </p:cNvSpPr>
          <p:nvPr>
            <p:ph type="dt" sz="half" idx="10"/>
          </p:nvPr>
        </p:nvSpPr>
        <p:spPr/>
        <p:txBody>
          <a:bodyPr/>
          <a:lstStyle/>
          <a:p>
            <a:endParaRPr lang="zh-CN" altLang="en-US"/>
          </a:p>
        </p:txBody>
      </p:sp>
      <p:sp>
        <p:nvSpPr>
          <p:cNvPr id="3" name="页脚占位符 2">
            <a:extLst>
              <a:ext uri="{FF2B5EF4-FFF2-40B4-BE49-F238E27FC236}">
                <a16:creationId xmlns:a16="http://schemas.microsoft.com/office/drawing/2014/main" id="{393CCC56-4077-412D-9E95-78E642D5183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A586938-0132-4A4D-997D-8A857E0F7F9A}"/>
              </a:ext>
            </a:extLst>
          </p:cNvPr>
          <p:cNvSpPr>
            <a:spLocks noGrp="1"/>
          </p:cNvSpPr>
          <p:nvPr>
            <p:ph type="sldNum" sz="quarter" idx="12"/>
          </p:nvPr>
        </p:nvSpPr>
        <p:spPr/>
        <p:txBody>
          <a:bodyPr/>
          <a:lstStyle/>
          <a:p>
            <a:fld id="{BD2F2BF6-3760-4C32-8A21-40C121A0393F}" type="slidenum">
              <a:rPr lang="zh-CN" altLang="en-US" smtClean="0"/>
              <a:t>‹#›</a:t>
            </a:fld>
            <a:endParaRPr lang="zh-CN" altLang="en-US"/>
          </a:p>
        </p:txBody>
      </p:sp>
    </p:spTree>
    <p:extLst>
      <p:ext uri="{BB962C8B-B14F-4D97-AF65-F5344CB8AC3E}">
        <p14:creationId xmlns:p14="http://schemas.microsoft.com/office/powerpoint/2010/main" val="252259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256DDD-DD3A-4F48-95F0-A288EAB5D4F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64D5C0D-D7DE-44EB-93AD-058EB465C3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B9DF7ED-E337-4476-92AD-12DC4D3E77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00525AD-F2A7-4DD0-8FF4-FB812EC05BF0}"/>
              </a:ext>
            </a:extLst>
          </p:cNvPr>
          <p:cNvSpPr>
            <a:spLocks noGrp="1"/>
          </p:cNvSpPr>
          <p:nvPr>
            <p:ph type="dt" sz="half" idx="10"/>
          </p:nvPr>
        </p:nvSpPr>
        <p:spPr/>
        <p:txBody>
          <a:bodyPr/>
          <a:lstStyle/>
          <a:p>
            <a:endParaRPr lang="zh-CN" altLang="en-US"/>
          </a:p>
        </p:txBody>
      </p:sp>
      <p:sp>
        <p:nvSpPr>
          <p:cNvPr id="6" name="页脚占位符 5">
            <a:extLst>
              <a:ext uri="{FF2B5EF4-FFF2-40B4-BE49-F238E27FC236}">
                <a16:creationId xmlns:a16="http://schemas.microsoft.com/office/drawing/2014/main" id="{DC7D2C46-F392-499F-9564-6C7F5167CC8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F19B0D4-2E9C-4571-A8CA-83619D83A27D}"/>
              </a:ext>
            </a:extLst>
          </p:cNvPr>
          <p:cNvSpPr>
            <a:spLocks noGrp="1"/>
          </p:cNvSpPr>
          <p:nvPr>
            <p:ph type="sldNum" sz="quarter" idx="12"/>
          </p:nvPr>
        </p:nvSpPr>
        <p:spPr/>
        <p:txBody>
          <a:bodyPr/>
          <a:lstStyle/>
          <a:p>
            <a:fld id="{BD2F2BF6-3760-4C32-8A21-40C121A0393F}" type="slidenum">
              <a:rPr lang="zh-CN" altLang="en-US" smtClean="0"/>
              <a:t>‹#›</a:t>
            </a:fld>
            <a:endParaRPr lang="zh-CN" altLang="en-US"/>
          </a:p>
        </p:txBody>
      </p:sp>
    </p:spTree>
    <p:extLst>
      <p:ext uri="{BB962C8B-B14F-4D97-AF65-F5344CB8AC3E}">
        <p14:creationId xmlns:p14="http://schemas.microsoft.com/office/powerpoint/2010/main" val="4021784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0766DA-E852-4298-9F26-F7BE214397A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9B27226-F7A7-44EB-B10A-9C199164FD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30A7CC9-013E-4ED2-A804-840539F2B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B8EEFD6-4EDC-4EE6-9397-0E35D43D9A46}"/>
              </a:ext>
            </a:extLst>
          </p:cNvPr>
          <p:cNvSpPr>
            <a:spLocks noGrp="1"/>
          </p:cNvSpPr>
          <p:nvPr>
            <p:ph type="dt" sz="half" idx="10"/>
          </p:nvPr>
        </p:nvSpPr>
        <p:spPr/>
        <p:txBody>
          <a:bodyPr/>
          <a:lstStyle/>
          <a:p>
            <a:endParaRPr lang="zh-CN" altLang="en-US"/>
          </a:p>
        </p:txBody>
      </p:sp>
      <p:sp>
        <p:nvSpPr>
          <p:cNvPr id="6" name="页脚占位符 5">
            <a:extLst>
              <a:ext uri="{FF2B5EF4-FFF2-40B4-BE49-F238E27FC236}">
                <a16:creationId xmlns:a16="http://schemas.microsoft.com/office/drawing/2014/main" id="{3A2A8854-2187-468B-B286-3C5DAF78A1E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DF3090A-F4C2-484D-85EE-63C1BA9BBFB5}"/>
              </a:ext>
            </a:extLst>
          </p:cNvPr>
          <p:cNvSpPr>
            <a:spLocks noGrp="1"/>
          </p:cNvSpPr>
          <p:nvPr>
            <p:ph type="sldNum" sz="quarter" idx="12"/>
          </p:nvPr>
        </p:nvSpPr>
        <p:spPr/>
        <p:txBody>
          <a:bodyPr/>
          <a:lstStyle/>
          <a:p>
            <a:fld id="{BD2F2BF6-3760-4C32-8A21-40C121A0393F}" type="slidenum">
              <a:rPr lang="zh-CN" altLang="en-US" smtClean="0"/>
              <a:t>‹#›</a:t>
            </a:fld>
            <a:endParaRPr lang="zh-CN" altLang="en-US"/>
          </a:p>
        </p:txBody>
      </p:sp>
    </p:spTree>
    <p:extLst>
      <p:ext uri="{BB962C8B-B14F-4D97-AF65-F5344CB8AC3E}">
        <p14:creationId xmlns:p14="http://schemas.microsoft.com/office/powerpoint/2010/main" val="1097612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9402D16-AD29-4886-8F37-3769A5A1B2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4CB705D-E04A-4419-A614-A0F0339D51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C82AFA-F19F-462D-9EFB-2876545AD7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a:extLst>
              <a:ext uri="{FF2B5EF4-FFF2-40B4-BE49-F238E27FC236}">
                <a16:creationId xmlns:a16="http://schemas.microsoft.com/office/drawing/2014/main" id="{9E7DFBE6-9558-4B33-B2A4-C7F7D89B82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E7CE594-46F5-452C-9222-38C473B2BE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2F2BF6-3760-4C32-8A21-40C121A0393F}" type="slidenum">
              <a:rPr lang="zh-CN" altLang="en-US" smtClean="0"/>
              <a:t>‹#›</a:t>
            </a:fld>
            <a:r>
              <a:rPr lang="en-US" altLang="zh-CN" dirty="0"/>
              <a:t>/21</a:t>
            </a:r>
            <a:endParaRPr lang="zh-CN" altLang="en-US" dirty="0"/>
          </a:p>
        </p:txBody>
      </p:sp>
    </p:spTree>
    <p:extLst>
      <p:ext uri="{BB962C8B-B14F-4D97-AF65-F5344CB8AC3E}">
        <p14:creationId xmlns:p14="http://schemas.microsoft.com/office/powerpoint/2010/main" val="23339816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notesSlide" Target="../notesSlides/notesSlide10.xml"/><Relationship Id="rId7" Type="http://schemas.openxmlformats.org/officeDocument/2006/relationships/image" Target="../media/image67.pn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slideLayout" Target="../slideLayouts/slideLayout12.xml"/><Relationship Id="rId16" Type="http://schemas.openxmlformats.org/officeDocument/2006/relationships/image" Target="../media/image73.png"/><Relationship Id="rId1" Type="http://schemas.openxmlformats.org/officeDocument/2006/relationships/tags" Target="../tags/tag9.xml"/><Relationship Id="rId6" Type="http://schemas.openxmlformats.org/officeDocument/2006/relationships/image" Target="../media/image66.png"/><Relationship Id="rId11" Type="http://schemas.openxmlformats.org/officeDocument/2006/relationships/image" Target="../media/image68.png"/><Relationship Id="rId5" Type="http://schemas.openxmlformats.org/officeDocument/2006/relationships/image" Target="../media/image65.png"/><Relationship Id="rId15" Type="http://schemas.openxmlformats.org/officeDocument/2006/relationships/image" Target="../media/image72.png"/><Relationship Id="rId10" Type="http://schemas.openxmlformats.org/officeDocument/2006/relationships/image" Target="../media/image63.png"/><Relationship Id="rId4" Type="http://schemas.openxmlformats.org/officeDocument/2006/relationships/image" Target="../media/image64.png"/><Relationship Id="rId9" Type="http://schemas.openxmlformats.org/officeDocument/2006/relationships/image" Target="../media/image62.png"/><Relationship Id="rId14" Type="http://schemas.openxmlformats.org/officeDocument/2006/relationships/image" Target="../media/image71.png"/></Relationships>
</file>

<file path=ppt/slides/_rels/slide1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11.xml"/><Relationship Id="rId7" Type="http://schemas.openxmlformats.org/officeDocument/2006/relationships/image" Target="../media/image79.png"/><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image" Target="../media/image84.emf"/><Relationship Id="rId5" Type="http://schemas.openxmlformats.org/officeDocument/2006/relationships/image" Target="../media/image83.emf"/><Relationship Id="rId4" Type="http://schemas.openxmlformats.org/officeDocument/2006/relationships/image" Target="../media/image82.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12.xml"/><Relationship Id="rId5" Type="http://schemas.openxmlformats.org/officeDocument/2006/relationships/image" Target="../media/image86.png"/><Relationship Id="rId4" Type="http://schemas.openxmlformats.org/officeDocument/2006/relationships/image" Target="../media/image8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90.png"/><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notesSlide" Target="../notesSlides/notesSlide15.xml"/><Relationship Id="rId7" Type="http://schemas.openxmlformats.org/officeDocument/2006/relationships/image" Target="../media/image57.png"/><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16.xml.rels><?xml version="1.0" encoding="UTF-8" standalone="yes"?>
<Relationships xmlns="http://schemas.openxmlformats.org/package/2006/relationships"><Relationship Id="rId3" Type="http://schemas.openxmlformats.org/officeDocument/2006/relationships/hyperlink" Target="https://github.com/xmouyang/Harmony"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png"/></Relationships>
</file>

<file path=ppt/slides/_rels/slide1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notesSlide" Target="../notesSlides/notesSlide17.xml"/><Relationship Id="rId7" Type="http://schemas.openxmlformats.org/officeDocument/2006/relationships/image" Target="../media/image100.jpeg"/><Relationship Id="rId2" Type="http://schemas.openxmlformats.org/officeDocument/2006/relationships/slideLayout" Target="../slideLayouts/slideLayout12.xml"/><Relationship Id="rId1" Type="http://schemas.openxmlformats.org/officeDocument/2006/relationships/tags" Target="../tags/tag15.xml"/><Relationship Id="rId6" Type="http://schemas.microsoft.com/office/2007/relationships/hdphoto" Target="../media/hdphoto1.wdp"/><Relationship Id="rId5" Type="http://schemas.openxmlformats.org/officeDocument/2006/relationships/image" Target="../media/image99.png"/><Relationship Id="rId4" Type="http://schemas.openxmlformats.org/officeDocument/2006/relationships/image" Target="../media/image98.png"/></Relationships>
</file>

<file path=ppt/slides/_rels/slide18.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04.jpeg"/><Relationship Id="rId3" Type="http://schemas.openxmlformats.org/officeDocument/2006/relationships/notesSlide" Target="../notesSlides/notesSlide18.xml"/><Relationship Id="rId7" Type="http://schemas.openxmlformats.org/officeDocument/2006/relationships/image" Target="../media/image7.png"/><Relationship Id="rId12" Type="http://schemas.openxmlformats.org/officeDocument/2006/relationships/image" Target="../media/image103.png"/><Relationship Id="rId2" Type="http://schemas.openxmlformats.org/officeDocument/2006/relationships/slideLayout" Target="../slideLayouts/slideLayout12.xml"/><Relationship Id="rId1" Type="http://schemas.openxmlformats.org/officeDocument/2006/relationships/tags" Target="../tags/tag16.xml"/><Relationship Id="rId6" Type="http://schemas.openxmlformats.org/officeDocument/2006/relationships/image" Target="../media/image6.jpeg"/><Relationship Id="rId11" Type="http://schemas.openxmlformats.org/officeDocument/2006/relationships/image" Target="../media/image11.emf"/><Relationship Id="rId5" Type="http://schemas.openxmlformats.org/officeDocument/2006/relationships/image" Target="../media/image5.png"/><Relationship Id="rId10" Type="http://schemas.openxmlformats.org/officeDocument/2006/relationships/image" Target="../media/image102.emf"/><Relationship Id="rId4" Type="http://schemas.openxmlformats.org/officeDocument/2006/relationships/image" Target="../media/image4.jpeg"/><Relationship Id="rId9" Type="http://schemas.openxmlformats.org/officeDocument/2006/relationships/image" Target="../media/image9.emf"/></Relationships>
</file>

<file path=ppt/slides/_rels/slide19.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notesSlide" Target="../notesSlides/notesSlide19.xml"/><Relationship Id="rId7" Type="http://schemas.openxmlformats.org/officeDocument/2006/relationships/image" Target="../media/image108.png"/><Relationship Id="rId2" Type="http://schemas.openxmlformats.org/officeDocument/2006/relationships/slideLayout" Target="../slideLayouts/slideLayout12.xml"/><Relationship Id="rId1" Type="http://schemas.openxmlformats.org/officeDocument/2006/relationships/tags" Target="../tags/tag1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notesSlide" Target="../notesSlides/notesSlide2.xml"/><Relationship Id="rId7" Type="http://schemas.openxmlformats.org/officeDocument/2006/relationships/image" Target="../media/image7.png"/><Relationship Id="rId12" Type="http://schemas.openxmlformats.org/officeDocument/2006/relationships/image" Target="../media/image12.jpe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6.jpeg"/><Relationship Id="rId11" Type="http://schemas.openxmlformats.org/officeDocument/2006/relationships/image" Target="../media/image11.emf"/><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emf"/></Relationships>
</file>

<file path=ppt/slides/_rels/slide2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notesSlide" Target="../notesSlides/notesSlide20.xml"/><Relationship Id="rId7" Type="http://schemas.openxmlformats.org/officeDocument/2006/relationships/image" Target="../media/image114.png"/><Relationship Id="rId2" Type="http://schemas.openxmlformats.org/officeDocument/2006/relationships/slideLayout" Target="../slideLayouts/slideLayout12.xml"/><Relationship Id="rId1" Type="http://schemas.openxmlformats.org/officeDocument/2006/relationships/tags" Target="../tags/tag18.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21.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18" Type="http://schemas.openxmlformats.org/officeDocument/2006/relationships/image" Target="../media/image119.png"/><Relationship Id="rId3" Type="http://schemas.openxmlformats.org/officeDocument/2006/relationships/notesSlide" Target="../notesSlides/notesSlide21.xml"/><Relationship Id="rId7" Type="http://schemas.openxmlformats.org/officeDocument/2006/relationships/image" Target="../media/image38.png"/><Relationship Id="rId12" Type="http://schemas.openxmlformats.org/officeDocument/2006/relationships/image" Target="../media/image43.svg"/><Relationship Id="rId17" Type="http://schemas.openxmlformats.org/officeDocument/2006/relationships/image" Target="../media/image118.png"/><Relationship Id="rId2" Type="http://schemas.openxmlformats.org/officeDocument/2006/relationships/slideLayout" Target="../slideLayouts/slideLayout12.xml"/><Relationship Id="rId16" Type="http://schemas.openxmlformats.org/officeDocument/2006/relationships/image" Target="../media/image117.png"/><Relationship Id="rId1" Type="http://schemas.openxmlformats.org/officeDocument/2006/relationships/tags" Target="../tags/tag19.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116.png"/><Relationship Id="rId10" Type="http://schemas.openxmlformats.org/officeDocument/2006/relationships/image" Target="../media/image41.svg"/><Relationship Id="rId19" Type="http://schemas.openxmlformats.org/officeDocument/2006/relationships/image" Target="../media/image120.png"/><Relationship Id="rId4" Type="http://schemas.openxmlformats.org/officeDocument/2006/relationships/image" Target="../media/image115.png"/><Relationship Id="rId9" Type="http://schemas.openxmlformats.org/officeDocument/2006/relationships/image" Target="../media/image40.png"/><Relationship Id="rId14" Type="http://schemas.openxmlformats.org/officeDocument/2006/relationships/image" Target="../media/image45.svg"/></Relationships>
</file>

<file path=ppt/slides/_rels/slide22.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123.png"/><Relationship Id="rId3" Type="http://schemas.openxmlformats.org/officeDocument/2006/relationships/notesSlide" Target="../notesSlides/notesSlide22.xml"/><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122.png"/><Relationship Id="rId2" Type="http://schemas.openxmlformats.org/officeDocument/2006/relationships/slideLayout" Target="../slideLayouts/slideLayout12.xml"/><Relationship Id="rId16" Type="http://schemas.openxmlformats.org/officeDocument/2006/relationships/image" Target="../media/image45.svg"/><Relationship Id="rId20" Type="http://schemas.openxmlformats.org/officeDocument/2006/relationships/image" Target="../media/image125.png"/><Relationship Id="rId1" Type="http://schemas.openxmlformats.org/officeDocument/2006/relationships/tags" Target="../tags/tag20.xml"/><Relationship Id="rId6" Type="http://schemas.openxmlformats.org/officeDocument/2006/relationships/image" Target="../media/image116.png"/><Relationship Id="rId11" Type="http://schemas.openxmlformats.org/officeDocument/2006/relationships/image" Target="../media/image40.png"/><Relationship Id="rId5" Type="http://schemas.openxmlformats.org/officeDocument/2006/relationships/image" Target="../media/image117.png"/><Relationship Id="rId15" Type="http://schemas.openxmlformats.org/officeDocument/2006/relationships/image" Target="../media/image44.png"/><Relationship Id="rId10" Type="http://schemas.openxmlformats.org/officeDocument/2006/relationships/image" Target="../media/image39.svg"/><Relationship Id="rId19" Type="http://schemas.openxmlformats.org/officeDocument/2006/relationships/image" Target="../media/image124.png"/><Relationship Id="rId4" Type="http://schemas.openxmlformats.org/officeDocument/2006/relationships/image" Target="../media/image121.png"/><Relationship Id="rId9" Type="http://schemas.openxmlformats.org/officeDocument/2006/relationships/image" Target="../media/image38.png"/><Relationship Id="rId14" Type="http://schemas.openxmlformats.org/officeDocument/2006/relationships/image" Target="../media/image43.svg"/></Relationships>
</file>

<file path=ppt/slides/_rels/slide23.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notesSlide" Target="../notesSlides/notesSlide23.xml"/><Relationship Id="rId7" Type="http://schemas.openxmlformats.org/officeDocument/2006/relationships/image" Target="../media/image128.emf"/><Relationship Id="rId2" Type="http://schemas.openxmlformats.org/officeDocument/2006/relationships/slideLayout" Target="../slideLayouts/slideLayout12.xml"/><Relationship Id="rId1" Type="http://schemas.openxmlformats.org/officeDocument/2006/relationships/tags" Target="../tags/tag21.xml"/><Relationship Id="rId6" Type="http://schemas.openxmlformats.org/officeDocument/2006/relationships/image" Target="../media/image122.png"/><Relationship Id="rId11" Type="http://schemas.openxmlformats.org/officeDocument/2006/relationships/image" Target="../media/image129.png"/><Relationship Id="rId5" Type="http://schemas.openxmlformats.org/officeDocument/2006/relationships/image" Target="../media/image127.emf"/><Relationship Id="rId10" Type="http://schemas.openxmlformats.org/officeDocument/2006/relationships/image" Target="../media/image32.png"/><Relationship Id="rId4" Type="http://schemas.openxmlformats.org/officeDocument/2006/relationships/image" Target="../media/image126.png"/><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30.png"/><Relationship Id="rId18" Type="http://schemas.openxmlformats.org/officeDocument/2006/relationships/image" Target="../media/image34.png"/><Relationship Id="rId3" Type="http://schemas.openxmlformats.org/officeDocument/2006/relationships/notesSlide" Target="../notesSlides/notesSlide24.xml"/><Relationship Id="rId21" Type="http://schemas.openxmlformats.org/officeDocument/2006/relationships/image" Target="../media/image128.emf"/><Relationship Id="rId7" Type="http://schemas.openxmlformats.org/officeDocument/2006/relationships/image" Target="../media/image17.svg"/><Relationship Id="rId12" Type="http://schemas.openxmlformats.org/officeDocument/2006/relationships/image" Target="../media/image20.png"/><Relationship Id="rId17" Type="http://schemas.openxmlformats.org/officeDocument/2006/relationships/image" Target="../media/image33.png"/><Relationship Id="rId2" Type="http://schemas.openxmlformats.org/officeDocument/2006/relationships/slideLayout" Target="../slideLayouts/slideLayout12.xml"/><Relationship Id="rId16" Type="http://schemas.openxmlformats.org/officeDocument/2006/relationships/image" Target="../media/image32.png"/><Relationship Id="rId20" Type="http://schemas.openxmlformats.org/officeDocument/2006/relationships/image" Target="../media/image127.emf"/><Relationship Id="rId1" Type="http://schemas.openxmlformats.org/officeDocument/2006/relationships/tags" Target="../tags/tag22.xml"/><Relationship Id="rId6" Type="http://schemas.openxmlformats.org/officeDocument/2006/relationships/image" Target="../media/image16.png"/><Relationship Id="rId11" Type="http://schemas.openxmlformats.org/officeDocument/2006/relationships/image" Target="../media/image8.svg"/><Relationship Id="rId5" Type="http://schemas.openxmlformats.org/officeDocument/2006/relationships/image" Target="../media/image15.svg"/><Relationship Id="rId15" Type="http://schemas.openxmlformats.org/officeDocument/2006/relationships/image" Target="../media/image132.png"/><Relationship Id="rId10" Type="http://schemas.openxmlformats.org/officeDocument/2006/relationships/image" Target="../media/image7.png"/><Relationship Id="rId19" Type="http://schemas.openxmlformats.org/officeDocument/2006/relationships/image" Target="../media/image129.pn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13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tags" Target="../tags/tag2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133.png"/></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github.com/xmouyang/Harmony" TargetMode="External"/><Relationship Id="rId5" Type="http://schemas.openxmlformats.org/officeDocument/2006/relationships/image" Target="../media/image97.png"/><Relationship Id="rId4" Type="http://schemas.openxmlformats.org/officeDocument/2006/relationships/image" Target="../media/image96.jpe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notesSlide" Target="../notesSlides/notesSlide3.xml"/><Relationship Id="rId7" Type="http://schemas.openxmlformats.org/officeDocument/2006/relationships/image" Target="../media/image17.svg"/><Relationship Id="rId12"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16.png"/><Relationship Id="rId11" Type="http://schemas.openxmlformats.org/officeDocument/2006/relationships/image" Target="../media/image8.svg"/><Relationship Id="rId5" Type="http://schemas.openxmlformats.org/officeDocument/2006/relationships/image" Target="../media/image15.svg"/><Relationship Id="rId10" Type="http://schemas.openxmlformats.org/officeDocument/2006/relationships/image" Target="../media/image7.png"/><Relationship Id="rId4" Type="http://schemas.openxmlformats.org/officeDocument/2006/relationships/image" Target="../media/image14.png"/><Relationship Id="rId9"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5.xml"/><Relationship Id="rId7" Type="http://schemas.openxmlformats.org/officeDocument/2006/relationships/image" Target="../media/image27.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9.png"/><Relationship Id="rId18" Type="http://schemas.openxmlformats.org/officeDocument/2006/relationships/image" Target="../media/image34.png"/><Relationship Id="rId26" Type="http://schemas.openxmlformats.org/officeDocument/2006/relationships/image" Target="../media/image42.png"/><Relationship Id="rId3" Type="http://schemas.openxmlformats.org/officeDocument/2006/relationships/notesSlide" Target="../notesSlides/notesSlide6.xml"/><Relationship Id="rId21" Type="http://schemas.openxmlformats.org/officeDocument/2006/relationships/image" Target="../media/image37.svg"/><Relationship Id="rId7" Type="http://schemas.openxmlformats.org/officeDocument/2006/relationships/image" Target="../media/image17.svg"/><Relationship Id="rId12" Type="http://schemas.openxmlformats.org/officeDocument/2006/relationships/image" Target="../media/image20.png"/><Relationship Id="rId17" Type="http://schemas.openxmlformats.org/officeDocument/2006/relationships/image" Target="../media/image33.png"/><Relationship Id="rId25" Type="http://schemas.openxmlformats.org/officeDocument/2006/relationships/image" Target="../media/image41.svg"/><Relationship Id="rId2" Type="http://schemas.openxmlformats.org/officeDocument/2006/relationships/slideLayout" Target="../slideLayouts/slideLayout12.xml"/><Relationship Id="rId16" Type="http://schemas.openxmlformats.org/officeDocument/2006/relationships/image" Target="../media/image32.png"/><Relationship Id="rId20" Type="http://schemas.openxmlformats.org/officeDocument/2006/relationships/image" Target="../media/image36.png"/><Relationship Id="rId29" Type="http://schemas.openxmlformats.org/officeDocument/2006/relationships/image" Target="../media/image45.svg"/><Relationship Id="rId1" Type="http://schemas.openxmlformats.org/officeDocument/2006/relationships/tags" Target="../tags/tag5.xml"/><Relationship Id="rId6" Type="http://schemas.openxmlformats.org/officeDocument/2006/relationships/image" Target="../media/image16.png"/><Relationship Id="rId11" Type="http://schemas.openxmlformats.org/officeDocument/2006/relationships/image" Target="../media/image8.svg"/><Relationship Id="rId24" Type="http://schemas.openxmlformats.org/officeDocument/2006/relationships/image" Target="../media/image40.png"/><Relationship Id="rId5" Type="http://schemas.openxmlformats.org/officeDocument/2006/relationships/image" Target="../media/image15.svg"/><Relationship Id="rId15" Type="http://schemas.openxmlformats.org/officeDocument/2006/relationships/image" Target="../media/image31.png"/><Relationship Id="rId23" Type="http://schemas.openxmlformats.org/officeDocument/2006/relationships/image" Target="../media/image39.svg"/><Relationship Id="rId28" Type="http://schemas.openxmlformats.org/officeDocument/2006/relationships/image" Target="../media/image44.png"/><Relationship Id="rId10" Type="http://schemas.openxmlformats.org/officeDocument/2006/relationships/image" Target="../media/image7.png"/><Relationship Id="rId19" Type="http://schemas.openxmlformats.org/officeDocument/2006/relationships/image" Target="../media/image35.png"/><Relationship Id="rId31" Type="http://schemas.openxmlformats.org/officeDocument/2006/relationships/image" Target="../media/image47.svg"/><Relationship Id="rId4" Type="http://schemas.openxmlformats.org/officeDocument/2006/relationships/image" Target="../media/image14.png"/><Relationship Id="rId9" Type="http://schemas.openxmlformats.org/officeDocument/2006/relationships/image" Target="../media/image19.sv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3.svg"/><Relationship Id="rId30"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7.xml"/><Relationship Id="rId7" Type="http://schemas.openxmlformats.org/officeDocument/2006/relationships/image" Target="../media/image51.png"/><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59.png"/><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63.png"/><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D122E9-489E-4436-B592-8E9288A06570}"/>
              </a:ext>
            </a:extLst>
          </p:cNvPr>
          <p:cNvSpPr>
            <a:spLocks noGrp="1"/>
          </p:cNvSpPr>
          <p:nvPr>
            <p:ph type="ctrTitle"/>
          </p:nvPr>
        </p:nvSpPr>
        <p:spPr>
          <a:xfrm>
            <a:off x="67179" y="1027737"/>
            <a:ext cx="11792607" cy="1379941"/>
          </a:xfrm>
        </p:spPr>
        <p:txBody>
          <a:bodyPr>
            <a:noAutofit/>
          </a:bodyPr>
          <a:lstStyle/>
          <a:p>
            <a:r>
              <a:rPr lang="en-US" altLang="zh-CN" sz="3200" dirty="0">
                <a:latin typeface="Helvetica" panose="020B0604020202020204" pitchFamily="34" charset="0"/>
                <a:cs typeface="Helvetica" panose="020B0604020202020204" pitchFamily="34" charset="0"/>
              </a:rPr>
              <a:t>Harmony: Heterogeneous Multi-Modal Federated Learning through Disentangled Model Training</a:t>
            </a:r>
          </a:p>
        </p:txBody>
      </p:sp>
      <p:sp>
        <p:nvSpPr>
          <p:cNvPr id="4" name="Subtitle 2">
            <a:extLst>
              <a:ext uri="{FF2B5EF4-FFF2-40B4-BE49-F238E27FC236}">
                <a16:creationId xmlns:a16="http://schemas.microsoft.com/office/drawing/2014/main" id="{F468B9C0-CD21-4AF0-88CE-D739206D68EE}"/>
              </a:ext>
            </a:extLst>
          </p:cNvPr>
          <p:cNvSpPr txBox="1">
            <a:spLocks/>
          </p:cNvSpPr>
          <p:nvPr/>
        </p:nvSpPr>
        <p:spPr>
          <a:xfrm>
            <a:off x="1250516" y="2874206"/>
            <a:ext cx="9690967" cy="168129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u="sng" dirty="0" err="1">
                <a:latin typeface="Helvetica" panose="020B0604020202020204" pitchFamily="34" charset="0"/>
                <a:cs typeface="Helvetica" panose="020B0604020202020204" pitchFamily="34" charset="0"/>
              </a:rPr>
              <a:t>Xiaomin</a:t>
            </a:r>
            <a:r>
              <a:rPr lang="zh-CN" altLang="en-US" u="sng" dirty="0">
                <a:latin typeface="Helvetica" panose="020B0604020202020204" pitchFamily="34" charset="0"/>
                <a:cs typeface="Helvetica" panose="020B0604020202020204" pitchFamily="34" charset="0"/>
              </a:rPr>
              <a:t> </a:t>
            </a:r>
            <a:r>
              <a:rPr lang="en-US" altLang="zh-CN" u="sng" dirty="0">
                <a:latin typeface="Helvetica" panose="020B0604020202020204" pitchFamily="34" charset="0"/>
                <a:cs typeface="Helvetica" panose="020B0604020202020204" pitchFamily="34" charset="0"/>
              </a:rPr>
              <a:t>Ouyang</a:t>
            </a:r>
            <a:r>
              <a:rPr lang="en-US" altLang="zh-CN" baseline="30000" dirty="0">
                <a:latin typeface="Helvetica" panose="020B0604020202020204" pitchFamily="34" charset="0"/>
                <a:cs typeface="Helvetica" panose="020B0604020202020204" pitchFamily="34" charset="0"/>
              </a:rPr>
              <a:t>1</a:t>
            </a:r>
            <a:r>
              <a:rPr lang="en-US" altLang="zh-CN" dirty="0">
                <a:latin typeface="Helvetica" panose="020B0604020202020204" pitchFamily="34" charset="0"/>
                <a:cs typeface="Helvetica" panose="020B0604020202020204" pitchFamily="34" charset="0"/>
              </a:rPr>
              <a:t>, </a:t>
            </a:r>
            <a:r>
              <a:rPr lang="en-US" altLang="zh-CN" dirty="0" err="1">
                <a:latin typeface="Helvetica" panose="020B0604020202020204" pitchFamily="34" charset="0"/>
                <a:cs typeface="Helvetica" panose="020B0604020202020204" pitchFamily="34" charset="0"/>
              </a:rPr>
              <a:t>Zhiyuan</a:t>
            </a:r>
            <a:r>
              <a:rPr lang="en-US" altLang="zh-CN" dirty="0">
                <a:latin typeface="Helvetica" panose="020B0604020202020204" pitchFamily="34" charset="0"/>
                <a:cs typeface="Helvetica" panose="020B0604020202020204" pitchFamily="34" charset="0"/>
              </a:rPr>
              <a:t> Xie</a:t>
            </a:r>
            <a:r>
              <a:rPr lang="en-US" altLang="zh-CN" baseline="30000" dirty="0">
                <a:latin typeface="Helvetica" panose="020B0604020202020204" pitchFamily="34" charset="0"/>
                <a:cs typeface="Helvetica" panose="020B0604020202020204" pitchFamily="34" charset="0"/>
              </a:rPr>
              <a:t>1</a:t>
            </a:r>
            <a:r>
              <a:rPr lang="en-US" altLang="zh-CN" dirty="0">
                <a:latin typeface="Helvetica" panose="020B0604020202020204" pitchFamily="34" charset="0"/>
                <a:cs typeface="Helvetica" panose="020B0604020202020204" pitchFamily="34" charset="0"/>
              </a:rPr>
              <a:t>, Heming Fu</a:t>
            </a:r>
            <a:r>
              <a:rPr lang="en-US" altLang="zh-CN" baseline="30000" dirty="0">
                <a:latin typeface="Helvetica" panose="020B0604020202020204" pitchFamily="34" charset="0"/>
                <a:cs typeface="Helvetica" panose="020B0604020202020204" pitchFamily="34" charset="0"/>
              </a:rPr>
              <a:t>1</a:t>
            </a:r>
            <a:r>
              <a:rPr lang="en-US" altLang="zh-CN" dirty="0">
                <a:latin typeface="Helvetica" panose="020B0604020202020204" pitchFamily="34" charset="0"/>
                <a:cs typeface="Helvetica" panose="020B0604020202020204" pitchFamily="34" charset="0"/>
              </a:rPr>
              <a:t>, </a:t>
            </a:r>
            <a:r>
              <a:rPr lang="en-US" altLang="zh-CN" dirty="0" err="1">
                <a:latin typeface="Helvetica" panose="020B0604020202020204" pitchFamily="34" charset="0"/>
                <a:cs typeface="Helvetica" panose="020B0604020202020204" pitchFamily="34" charset="0"/>
              </a:rPr>
              <a:t>Sitong</a:t>
            </a:r>
            <a:r>
              <a:rPr lang="en-US" altLang="zh-CN" dirty="0">
                <a:latin typeface="Helvetica" panose="020B0604020202020204" pitchFamily="34" charset="0"/>
                <a:cs typeface="Helvetica" panose="020B0604020202020204" pitchFamily="34" charset="0"/>
              </a:rPr>
              <a:t> Chen</a:t>
            </a:r>
            <a:r>
              <a:rPr lang="en-US" altLang="zh-CN" baseline="30000" dirty="0">
                <a:latin typeface="Helvetica" panose="020B0604020202020204" pitchFamily="34" charset="0"/>
                <a:cs typeface="Helvetica" panose="020B0604020202020204" pitchFamily="34" charset="0"/>
              </a:rPr>
              <a:t>1</a:t>
            </a:r>
            <a:r>
              <a:rPr lang="en-US" altLang="zh-CN" dirty="0">
                <a:latin typeface="Helvetica" panose="020B0604020202020204" pitchFamily="34" charset="0"/>
                <a:cs typeface="Helvetica" panose="020B0604020202020204" pitchFamily="34" charset="0"/>
              </a:rPr>
              <a:t>, Li Pan</a:t>
            </a:r>
            <a:r>
              <a:rPr lang="en-US" altLang="zh-CN" baseline="30000" dirty="0">
                <a:latin typeface="Helvetica" panose="020B0604020202020204" pitchFamily="34" charset="0"/>
                <a:cs typeface="Helvetica" panose="020B0604020202020204" pitchFamily="34" charset="0"/>
              </a:rPr>
              <a:t>1</a:t>
            </a:r>
            <a:r>
              <a:rPr lang="en-US" altLang="zh-CN" dirty="0">
                <a:latin typeface="Helvetica" panose="020B0604020202020204" pitchFamily="34" charset="0"/>
                <a:cs typeface="Helvetica" panose="020B0604020202020204" pitchFamily="34" charset="0"/>
              </a:rPr>
              <a:t>, </a:t>
            </a:r>
            <a:r>
              <a:rPr lang="en-US" altLang="zh-CN" dirty="0" err="1">
                <a:latin typeface="Helvetica" panose="020B0604020202020204" pitchFamily="34" charset="0"/>
                <a:cs typeface="Helvetica" panose="020B0604020202020204" pitchFamily="34" charset="0"/>
              </a:rPr>
              <a:t>Neiwen</a:t>
            </a:r>
            <a:r>
              <a:rPr lang="en-US" altLang="zh-CN" dirty="0">
                <a:latin typeface="Helvetica" panose="020B0604020202020204" pitchFamily="34" charset="0"/>
                <a:cs typeface="Helvetica" panose="020B0604020202020204" pitchFamily="34" charset="0"/>
              </a:rPr>
              <a:t> Ling</a:t>
            </a:r>
            <a:r>
              <a:rPr lang="en-US" altLang="zh-CN" baseline="30000" dirty="0">
                <a:latin typeface="Helvetica" panose="020B0604020202020204" pitchFamily="34" charset="0"/>
                <a:cs typeface="Helvetica" panose="020B0604020202020204" pitchFamily="34" charset="0"/>
              </a:rPr>
              <a:t>1</a:t>
            </a:r>
            <a:r>
              <a:rPr lang="en-US" altLang="zh-CN" dirty="0">
                <a:latin typeface="Helvetica" panose="020B0604020202020204" pitchFamily="34" charset="0"/>
                <a:cs typeface="Helvetica" panose="020B0604020202020204" pitchFamily="34" charset="0"/>
              </a:rPr>
              <a:t>, Guoliang Xing</a:t>
            </a:r>
            <a:r>
              <a:rPr lang="en-US" altLang="zh-CN" baseline="30000" dirty="0">
                <a:latin typeface="Helvetica" panose="020B0604020202020204" pitchFamily="34" charset="0"/>
                <a:cs typeface="Helvetica" panose="020B0604020202020204" pitchFamily="34" charset="0"/>
              </a:rPr>
              <a:t>1</a:t>
            </a:r>
            <a:r>
              <a:rPr lang="en-US" altLang="zh-CN" dirty="0">
                <a:latin typeface="Helvetica" panose="020B0604020202020204" pitchFamily="34" charset="0"/>
                <a:cs typeface="Helvetica" panose="020B0604020202020204" pitchFamily="34" charset="0"/>
              </a:rPr>
              <a:t>, </a:t>
            </a:r>
            <a:r>
              <a:rPr lang="en-US" altLang="zh-CN" dirty="0" err="1">
                <a:latin typeface="Helvetica" panose="020B0604020202020204" pitchFamily="34" charset="0"/>
                <a:cs typeface="Helvetica" panose="020B0604020202020204" pitchFamily="34" charset="0"/>
              </a:rPr>
              <a:t>Jiayu</a:t>
            </a:r>
            <a:r>
              <a:rPr lang="en-US" altLang="zh-CN" dirty="0">
                <a:latin typeface="Helvetica" panose="020B0604020202020204" pitchFamily="34" charset="0"/>
                <a:cs typeface="Helvetica" panose="020B0604020202020204" pitchFamily="34" charset="0"/>
              </a:rPr>
              <a:t> Zhou</a:t>
            </a:r>
            <a:r>
              <a:rPr lang="en-US" altLang="zh-CN" baseline="30000" dirty="0">
                <a:latin typeface="Helvetica" panose="020B0604020202020204" pitchFamily="34" charset="0"/>
                <a:cs typeface="Helvetica" panose="020B0604020202020204" pitchFamily="34" charset="0"/>
              </a:rPr>
              <a:t>2</a:t>
            </a:r>
            <a:r>
              <a:rPr lang="en-US" altLang="zh-CN" dirty="0">
                <a:latin typeface="Helvetica" panose="020B0604020202020204" pitchFamily="34" charset="0"/>
                <a:cs typeface="Helvetica" panose="020B0604020202020204" pitchFamily="34" charset="0"/>
              </a:rPr>
              <a:t>, and </a:t>
            </a:r>
            <a:r>
              <a:rPr lang="en-US" altLang="zh-CN" dirty="0" err="1">
                <a:latin typeface="Helvetica" panose="020B0604020202020204" pitchFamily="34" charset="0"/>
                <a:cs typeface="Helvetica" panose="020B0604020202020204" pitchFamily="34" charset="0"/>
              </a:rPr>
              <a:t>Jianwei</a:t>
            </a:r>
            <a:r>
              <a:rPr lang="en-US" altLang="zh-CN" dirty="0">
                <a:latin typeface="Helvetica" panose="020B0604020202020204" pitchFamily="34" charset="0"/>
                <a:cs typeface="Helvetica" panose="020B0604020202020204" pitchFamily="34" charset="0"/>
              </a:rPr>
              <a:t> Huang</a:t>
            </a:r>
            <a:r>
              <a:rPr lang="en-US" altLang="zh-CN" baseline="30000" dirty="0">
                <a:latin typeface="Helvetica" panose="020B0604020202020204" pitchFamily="34" charset="0"/>
                <a:cs typeface="Helvetica" panose="020B0604020202020204" pitchFamily="34" charset="0"/>
              </a:rPr>
              <a:t>3</a:t>
            </a:r>
          </a:p>
          <a:p>
            <a:r>
              <a:rPr lang="en-US" altLang="zh-CN" sz="1800" baseline="30000" dirty="0">
                <a:latin typeface="Helvetica" panose="020B0604020202020204" pitchFamily="34" charset="0"/>
                <a:cs typeface="Helvetica" panose="020B0604020202020204" pitchFamily="34" charset="0"/>
              </a:rPr>
              <a:t>1</a:t>
            </a:r>
            <a:r>
              <a:rPr lang="en-US" altLang="zh-CN" sz="1800" dirty="0">
                <a:latin typeface="Helvetica" panose="020B0604020202020204" pitchFamily="34" charset="0"/>
                <a:cs typeface="Helvetica" panose="020B0604020202020204" pitchFamily="34" charset="0"/>
              </a:rPr>
              <a:t>The Chinese University of Hong Kong, </a:t>
            </a:r>
            <a:r>
              <a:rPr lang="en-US" altLang="zh-CN" sz="1800" baseline="30000" dirty="0">
                <a:latin typeface="Helvetica" panose="020B0604020202020204" pitchFamily="34" charset="0"/>
                <a:cs typeface="Helvetica" panose="020B0604020202020204" pitchFamily="34" charset="0"/>
              </a:rPr>
              <a:t>2</a:t>
            </a:r>
            <a:r>
              <a:rPr lang="en-US" altLang="zh-CN" sz="1800" dirty="0">
                <a:latin typeface="Helvetica" panose="020B0604020202020204" pitchFamily="34" charset="0"/>
                <a:cs typeface="Helvetica" panose="020B0604020202020204" pitchFamily="34" charset="0"/>
              </a:rPr>
              <a:t>Michigan State University,</a:t>
            </a:r>
          </a:p>
          <a:p>
            <a:r>
              <a:rPr lang="en-US" altLang="zh-CN" sz="1800" dirty="0">
                <a:latin typeface="Helvetica" panose="020B0604020202020204" pitchFamily="34" charset="0"/>
                <a:cs typeface="Helvetica" panose="020B0604020202020204" pitchFamily="34" charset="0"/>
              </a:rPr>
              <a:t> </a:t>
            </a:r>
            <a:r>
              <a:rPr lang="en-US" altLang="zh-CN" sz="1800" baseline="30000" dirty="0">
                <a:latin typeface="Helvetica" panose="020B0604020202020204" pitchFamily="34" charset="0"/>
                <a:cs typeface="Helvetica" panose="020B0604020202020204" pitchFamily="34" charset="0"/>
              </a:rPr>
              <a:t>3</a:t>
            </a:r>
            <a:r>
              <a:rPr lang="en-US" altLang="zh-CN" sz="1800" dirty="0">
                <a:latin typeface="Helvetica" panose="020B0604020202020204" pitchFamily="34" charset="0"/>
                <a:cs typeface="Helvetica" panose="020B0604020202020204" pitchFamily="34" charset="0"/>
              </a:rPr>
              <a:t>The Chinese University of Hong Kong, Shenzhen</a:t>
            </a:r>
          </a:p>
        </p:txBody>
      </p:sp>
      <p:pic>
        <p:nvPicPr>
          <p:cNvPr id="12" name="Picture 2" descr="密西根州立大學校徽">
            <a:extLst>
              <a:ext uri="{FF2B5EF4-FFF2-40B4-BE49-F238E27FC236}">
                <a16:creationId xmlns:a16="http://schemas.microsoft.com/office/drawing/2014/main" id="{F00171FB-4234-4F46-9026-691C07D159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5483" y="4694153"/>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Logo&#10;&#10;Description automatically generated">
            <a:extLst>
              <a:ext uri="{FF2B5EF4-FFF2-40B4-BE49-F238E27FC236}">
                <a16:creationId xmlns:a16="http://schemas.microsoft.com/office/drawing/2014/main" id="{BE4381E5-D5CE-2F4F-8FFB-14CCBB71C6B0}"/>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416956" y="4819052"/>
            <a:ext cx="1978166" cy="1116000"/>
          </a:xfrm>
          <a:prstGeom prst="rect">
            <a:avLst/>
          </a:prstGeom>
        </p:spPr>
      </p:pic>
      <p:pic>
        <p:nvPicPr>
          <p:cNvPr id="14" name="Picture 6" descr="迎新注册系统|香港中文大学（深圳）">
            <a:extLst>
              <a:ext uri="{FF2B5EF4-FFF2-40B4-BE49-F238E27FC236}">
                <a16:creationId xmlns:a16="http://schemas.microsoft.com/office/drawing/2014/main" id="{7CA66AE9-12DE-624C-B3B7-01D959E16C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9011" y="4675052"/>
            <a:ext cx="2838791" cy="140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147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CEBF49F1-795A-4BAE-B3FE-3C5B868E5C82}"/>
              </a:ext>
            </a:extLst>
          </p:cNvPr>
          <p:cNvSpPr>
            <a:spLocks noGrp="1"/>
          </p:cNvSpPr>
          <p:nvPr>
            <p:ph type="title"/>
          </p:nvPr>
        </p:nvSpPr>
        <p:spPr>
          <a:xfrm>
            <a:off x="432776" y="502310"/>
            <a:ext cx="7758748" cy="684311"/>
          </a:xfrm>
        </p:spPr>
        <p:txBody>
          <a:bodyPr>
            <a:normAutofit/>
          </a:bodyPr>
          <a:lstStyle/>
          <a:p>
            <a:r>
              <a:rPr lang="en-HK" sz="3600" b="1" dirty="0">
                <a:latin typeface="Helvetica Light" panose="020B0403020202020204" pitchFamily="34" charset="0"/>
                <a:sym typeface="Wingdings 2" panose="05020102010507070707" pitchFamily="18" charset="2"/>
              </a:rPr>
              <a:t>Modality-Wise Federated Learning </a:t>
            </a:r>
          </a:p>
        </p:txBody>
      </p:sp>
      <p:sp>
        <p:nvSpPr>
          <p:cNvPr id="4" name="内容占位符 2">
            <a:extLst>
              <a:ext uri="{FF2B5EF4-FFF2-40B4-BE49-F238E27FC236}">
                <a16:creationId xmlns:a16="http://schemas.microsoft.com/office/drawing/2014/main" id="{A932FFF5-0D25-FCEF-B51D-17ACB0B78C83}"/>
              </a:ext>
            </a:extLst>
          </p:cNvPr>
          <p:cNvSpPr txBox="1">
            <a:spLocks/>
          </p:cNvSpPr>
          <p:nvPr/>
        </p:nvSpPr>
        <p:spPr>
          <a:xfrm>
            <a:off x="390550" y="5157150"/>
            <a:ext cx="5663223" cy="388823"/>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Font typeface="Wingdings" panose="05000000000000000000" pitchFamily="2" charset="2"/>
              <a:buChar char="Ø"/>
              <a:defRPr lang="en-US" altLang="zh-CN" sz="2400" b="0" kern="1200" smtClean="0">
                <a:solidFill>
                  <a:schemeClr val="tx1"/>
                </a:solidFill>
                <a:latin typeface="+mn-lt"/>
                <a:ea typeface="+mn-ea"/>
                <a:cs typeface="Helvetica" panose="020B0604020202020204" pitchFamily="34" charset="0"/>
              </a:defRPr>
            </a:lvl1pPr>
            <a:lvl2pPr marL="544068" indent="-342900" algn="l" defTabSz="914400" rtl="0" eaLnBrk="1" latinLnBrk="0" hangingPunct="1">
              <a:lnSpc>
                <a:spcPct val="90000"/>
              </a:lnSpc>
              <a:spcBef>
                <a:spcPts val="500"/>
              </a:spcBef>
              <a:buFont typeface="Arial" panose="020B0604020202020204" pitchFamily="34" charset="0"/>
              <a:buChar char="•"/>
              <a:defRPr lang="en-US" altLang="zh-CN" sz="2200" kern="1200" smtClean="0">
                <a:solidFill>
                  <a:schemeClr val="tx1"/>
                </a:solidFill>
                <a:latin typeface="+mn-lt"/>
                <a:ea typeface="+mn-ea"/>
                <a:cs typeface="Helvetica" panose="020B0604020202020204" pitchFamily="34" charset="0"/>
              </a:defRPr>
            </a:lvl2pPr>
            <a:lvl3pPr marL="726948"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Helvetica" panose="020B0604020202020204" pitchFamily="34" charset="0"/>
              </a:defRPr>
            </a:lvl4pPr>
            <a:lvl5pPr marL="74980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HK" dirty="0">
                <a:latin typeface="Helvetica" pitchFamily="2" charset="0"/>
                <a:sym typeface="Wingdings 2" panose="05020102010507070707" pitchFamily="18" charset="2"/>
              </a:rPr>
              <a:t>Balance-Aware Resource Allocation </a:t>
            </a:r>
          </a:p>
        </p:txBody>
      </p:sp>
      <p:sp>
        <p:nvSpPr>
          <p:cNvPr id="11" name="Slide Number Placeholder 10">
            <a:extLst>
              <a:ext uri="{FF2B5EF4-FFF2-40B4-BE49-F238E27FC236}">
                <a16:creationId xmlns:a16="http://schemas.microsoft.com/office/drawing/2014/main" id="{35E5CCB5-857E-9E70-0ACD-0F28CADA0AD3}"/>
              </a:ext>
            </a:extLst>
          </p:cNvPr>
          <p:cNvSpPr>
            <a:spLocks noGrp="1"/>
          </p:cNvSpPr>
          <p:nvPr>
            <p:ph type="sldNum" sz="quarter" idx="12"/>
          </p:nvPr>
        </p:nvSpPr>
        <p:spPr/>
        <p:txBody>
          <a:bodyPr/>
          <a:lstStyle/>
          <a:p>
            <a:fld id="{8359160C-92F5-4CA3-ADFB-25E541243F54}" type="slidenum">
              <a:rPr lang="zh-CN" altLang="en-US" smtClean="0"/>
              <a:pPr/>
              <a:t>9</a:t>
            </a:fld>
            <a:endParaRPr lang="zh-CN" altLang="en-US"/>
          </a:p>
        </p:txBody>
      </p:sp>
      <p:sp>
        <p:nvSpPr>
          <p:cNvPr id="9" name="内容占位符 2">
            <a:extLst>
              <a:ext uri="{FF2B5EF4-FFF2-40B4-BE49-F238E27FC236}">
                <a16:creationId xmlns:a16="http://schemas.microsoft.com/office/drawing/2014/main" id="{930F07C1-E624-4132-75DD-137578255F36}"/>
              </a:ext>
            </a:extLst>
          </p:cNvPr>
          <p:cNvSpPr txBox="1">
            <a:spLocks/>
          </p:cNvSpPr>
          <p:nvPr/>
        </p:nvSpPr>
        <p:spPr>
          <a:xfrm>
            <a:off x="432776" y="1448357"/>
            <a:ext cx="4449485" cy="388823"/>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Font typeface="Wingdings" panose="05000000000000000000" pitchFamily="2" charset="2"/>
              <a:buChar char="Ø"/>
              <a:defRPr lang="en-US" altLang="zh-CN" sz="2400" b="0" kern="1200" smtClean="0">
                <a:solidFill>
                  <a:schemeClr val="tx1"/>
                </a:solidFill>
                <a:latin typeface="+mn-lt"/>
                <a:ea typeface="+mn-ea"/>
                <a:cs typeface="Helvetica" panose="020B0604020202020204" pitchFamily="34" charset="0"/>
              </a:defRPr>
            </a:lvl1pPr>
            <a:lvl2pPr marL="544068" indent="-342900" algn="l" defTabSz="914400" rtl="0" eaLnBrk="1" latinLnBrk="0" hangingPunct="1">
              <a:lnSpc>
                <a:spcPct val="90000"/>
              </a:lnSpc>
              <a:spcBef>
                <a:spcPts val="500"/>
              </a:spcBef>
              <a:buFont typeface="Arial" panose="020B0604020202020204" pitchFamily="34" charset="0"/>
              <a:buChar char="•"/>
              <a:defRPr lang="en-US" altLang="zh-CN" sz="2200" kern="1200" smtClean="0">
                <a:solidFill>
                  <a:schemeClr val="tx1"/>
                </a:solidFill>
                <a:latin typeface="+mn-lt"/>
                <a:ea typeface="+mn-ea"/>
                <a:cs typeface="Helvetica" panose="020B0604020202020204" pitchFamily="34" charset="0"/>
              </a:defRPr>
            </a:lvl2pPr>
            <a:lvl3pPr marL="726948"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Helvetica" panose="020B0604020202020204" pitchFamily="34" charset="0"/>
              </a:defRPr>
            </a:lvl4pPr>
            <a:lvl5pPr marL="74980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HK" dirty="0">
                <a:latin typeface="Helvetica" pitchFamily="2" charset="0"/>
                <a:sym typeface="Wingdings 2" panose="05020102010507070707" pitchFamily="18" charset="2"/>
              </a:rPr>
              <a:t>Imbalanced Training Delays</a:t>
            </a:r>
          </a:p>
        </p:txBody>
      </p:sp>
      <p:pic>
        <p:nvPicPr>
          <p:cNvPr id="17" name="Picture 16">
            <a:extLst>
              <a:ext uri="{FF2B5EF4-FFF2-40B4-BE49-F238E27FC236}">
                <a16:creationId xmlns:a16="http://schemas.microsoft.com/office/drawing/2014/main" id="{E1DCF254-9E19-77A8-32C2-367D0310F3E6}"/>
              </a:ext>
            </a:extLst>
          </p:cNvPr>
          <p:cNvPicPr>
            <a:picLocks noChangeAspect="1"/>
          </p:cNvPicPr>
          <p:nvPr/>
        </p:nvPicPr>
        <p:blipFill>
          <a:blip r:embed="rId4"/>
          <a:stretch>
            <a:fillRect/>
          </a:stretch>
        </p:blipFill>
        <p:spPr>
          <a:xfrm>
            <a:off x="5961939" y="1508659"/>
            <a:ext cx="6358004" cy="3982597"/>
          </a:xfrm>
          <a:prstGeom prst="rect">
            <a:avLst/>
          </a:prstGeom>
        </p:spPr>
      </p:pic>
      <p:pic>
        <p:nvPicPr>
          <p:cNvPr id="18" name="Picture 17">
            <a:extLst>
              <a:ext uri="{FF2B5EF4-FFF2-40B4-BE49-F238E27FC236}">
                <a16:creationId xmlns:a16="http://schemas.microsoft.com/office/drawing/2014/main" id="{792A0E96-21DE-EDBF-F283-363685D94605}"/>
              </a:ext>
            </a:extLst>
          </p:cNvPr>
          <p:cNvPicPr>
            <a:picLocks noChangeAspect="1"/>
          </p:cNvPicPr>
          <p:nvPr/>
        </p:nvPicPr>
        <p:blipFill>
          <a:blip r:embed="rId5"/>
          <a:stretch>
            <a:fillRect/>
          </a:stretch>
        </p:blipFill>
        <p:spPr>
          <a:xfrm>
            <a:off x="6936933" y="4645827"/>
            <a:ext cx="2195545" cy="1594877"/>
          </a:xfrm>
          <a:prstGeom prst="rect">
            <a:avLst/>
          </a:prstGeom>
        </p:spPr>
      </p:pic>
      <p:pic>
        <p:nvPicPr>
          <p:cNvPr id="19" name="Picture 18">
            <a:extLst>
              <a:ext uri="{FF2B5EF4-FFF2-40B4-BE49-F238E27FC236}">
                <a16:creationId xmlns:a16="http://schemas.microsoft.com/office/drawing/2014/main" id="{D82C2DA5-54A2-C93E-7ADE-42C79DC114F1}"/>
              </a:ext>
            </a:extLst>
          </p:cNvPr>
          <p:cNvPicPr>
            <a:picLocks noChangeAspect="1"/>
          </p:cNvPicPr>
          <p:nvPr/>
        </p:nvPicPr>
        <p:blipFill>
          <a:blip r:embed="rId6"/>
          <a:stretch>
            <a:fillRect/>
          </a:stretch>
        </p:blipFill>
        <p:spPr>
          <a:xfrm>
            <a:off x="9093171" y="4675051"/>
            <a:ext cx="2213941" cy="1594877"/>
          </a:xfrm>
          <a:prstGeom prst="rect">
            <a:avLst/>
          </a:prstGeom>
        </p:spPr>
      </p:pic>
      <p:pic>
        <p:nvPicPr>
          <p:cNvPr id="22" name="Picture 21">
            <a:extLst>
              <a:ext uri="{FF2B5EF4-FFF2-40B4-BE49-F238E27FC236}">
                <a16:creationId xmlns:a16="http://schemas.microsoft.com/office/drawing/2014/main" id="{85C7758E-C22F-6D37-DE82-0D312AA91581}"/>
              </a:ext>
            </a:extLst>
          </p:cNvPr>
          <p:cNvPicPr>
            <a:picLocks noChangeAspect="1"/>
          </p:cNvPicPr>
          <p:nvPr/>
        </p:nvPicPr>
        <p:blipFill>
          <a:blip r:embed="rId7"/>
          <a:stretch>
            <a:fillRect/>
          </a:stretch>
        </p:blipFill>
        <p:spPr>
          <a:xfrm>
            <a:off x="8605825" y="4610486"/>
            <a:ext cx="1100796" cy="1100796"/>
          </a:xfrm>
          <a:prstGeom prst="rect">
            <a:avLst/>
          </a:prstGeom>
        </p:spPr>
      </p:pic>
      <p:pic>
        <p:nvPicPr>
          <p:cNvPr id="23" name="Picture 22">
            <a:extLst>
              <a:ext uri="{FF2B5EF4-FFF2-40B4-BE49-F238E27FC236}">
                <a16:creationId xmlns:a16="http://schemas.microsoft.com/office/drawing/2014/main" id="{CDC47CF6-8CBA-FE55-27EF-07C4CBEDFF9F}"/>
              </a:ext>
            </a:extLst>
          </p:cNvPr>
          <p:cNvPicPr>
            <a:picLocks noChangeAspect="1"/>
          </p:cNvPicPr>
          <p:nvPr/>
        </p:nvPicPr>
        <p:blipFill>
          <a:blip r:embed="rId8"/>
          <a:stretch>
            <a:fillRect/>
          </a:stretch>
        </p:blipFill>
        <p:spPr>
          <a:xfrm>
            <a:off x="7769075" y="2736402"/>
            <a:ext cx="1224595" cy="1385196"/>
          </a:xfrm>
          <a:prstGeom prst="rect">
            <a:avLst/>
          </a:prstGeom>
        </p:spPr>
      </p:pic>
      <p:pic>
        <p:nvPicPr>
          <p:cNvPr id="25" name="Picture 24">
            <a:extLst>
              <a:ext uri="{FF2B5EF4-FFF2-40B4-BE49-F238E27FC236}">
                <a16:creationId xmlns:a16="http://schemas.microsoft.com/office/drawing/2014/main" id="{E796DC25-7519-0471-0BEB-72AA01D354B8}"/>
              </a:ext>
            </a:extLst>
          </p:cNvPr>
          <p:cNvPicPr>
            <a:picLocks noChangeAspect="1"/>
          </p:cNvPicPr>
          <p:nvPr/>
        </p:nvPicPr>
        <p:blipFill>
          <a:blip r:embed="rId9"/>
          <a:stretch>
            <a:fillRect/>
          </a:stretch>
        </p:blipFill>
        <p:spPr>
          <a:xfrm>
            <a:off x="8950178" y="2691232"/>
            <a:ext cx="1224595" cy="1475535"/>
          </a:xfrm>
          <a:prstGeom prst="rect">
            <a:avLst/>
          </a:prstGeom>
        </p:spPr>
      </p:pic>
      <p:pic>
        <p:nvPicPr>
          <p:cNvPr id="26" name="Picture 25">
            <a:extLst>
              <a:ext uri="{FF2B5EF4-FFF2-40B4-BE49-F238E27FC236}">
                <a16:creationId xmlns:a16="http://schemas.microsoft.com/office/drawing/2014/main" id="{F2719642-6794-B49E-5044-8B36C9070690}"/>
              </a:ext>
            </a:extLst>
          </p:cNvPr>
          <p:cNvPicPr>
            <a:picLocks noChangeAspect="1"/>
          </p:cNvPicPr>
          <p:nvPr/>
        </p:nvPicPr>
        <p:blipFill>
          <a:blip r:embed="rId10"/>
          <a:stretch>
            <a:fillRect/>
          </a:stretch>
        </p:blipFill>
        <p:spPr>
          <a:xfrm>
            <a:off x="8421977" y="2414044"/>
            <a:ext cx="1198145" cy="582881"/>
          </a:xfrm>
          <a:prstGeom prst="rect">
            <a:avLst/>
          </a:prstGeom>
        </p:spPr>
      </p:pic>
      <p:pic>
        <p:nvPicPr>
          <p:cNvPr id="3" name="Picture 2">
            <a:extLst>
              <a:ext uri="{FF2B5EF4-FFF2-40B4-BE49-F238E27FC236}">
                <a16:creationId xmlns:a16="http://schemas.microsoft.com/office/drawing/2014/main" id="{D94A0FDB-9004-EB3F-ED92-7B209CB9B28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59807" y="3621054"/>
            <a:ext cx="5914553" cy="1379250"/>
          </a:xfrm>
          <a:prstGeom prst="rect">
            <a:avLst/>
          </a:prstGeom>
        </p:spPr>
      </p:pic>
      <p:pic>
        <p:nvPicPr>
          <p:cNvPr id="6" name="Picture 5">
            <a:extLst>
              <a:ext uri="{FF2B5EF4-FFF2-40B4-BE49-F238E27FC236}">
                <a16:creationId xmlns:a16="http://schemas.microsoft.com/office/drawing/2014/main" id="{8498E53E-0720-1A2D-B0B2-B31A9C1A41F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86293" y="2109207"/>
            <a:ext cx="5885864" cy="1386339"/>
          </a:xfrm>
          <a:prstGeom prst="rect">
            <a:avLst/>
          </a:prstGeom>
        </p:spPr>
      </p:pic>
      <p:pic>
        <p:nvPicPr>
          <p:cNvPr id="8" name="Picture 7">
            <a:extLst>
              <a:ext uri="{FF2B5EF4-FFF2-40B4-BE49-F238E27FC236}">
                <a16:creationId xmlns:a16="http://schemas.microsoft.com/office/drawing/2014/main" id="{E43A089C-06E6-09B0-5C55-52684E0FF670}"/>
              </a:ext>
            </a:extLst>
          </p:cNvPr>
          <p:cNvPicPr>
            <a:picLocks noChangeAspect="1"/>
          </p:cNvPicPr>
          <p:nvPr/>
        </p:nvPicPr>
        <p:blipFill rotWithShape="1">
          <a:blip r:embed="rId13">
            <a:extLst>
              <a:ext uri="{28A0092B-C50C-407E-A947-70E740481C1C}">
                <a14:useLocalDpi xmlns:a14="http://schemas.microsoft.com/office/drawing/2010/main" val="0"/>
              </a:ext>
            </a:extLst>
          </a:blip>
          <a:srcRect t="8929" b="8929"/>
          <a:stretch/>
        </p:blipFill>
        <p:spPr>
          <a:xfrm>
            <a:off x="1945644" y="2387451"/>
            <a:ext cx="944967" cy="600727"/>
          </a:xfrm>
          <a:prstGeom prst="rect">
            <a:avLst/>
          </a:prstGeom>
        </p:spPr>
      </p:pic>
      <p:pic>
        <p:nvPicPr>
          <p:cNvPr id="10" name="Picture 9">
            <a:extLst>
              <a:ext uri="{FF2B5EF4-FFF2-40B4-BE49-F238E27FC236}">
                <a16:creationId xmlns:a16="http://schemas.microsoft.com/office/drawing/2014/main" id="{A8196280-163B-97A1-0A58-84E407C19ABF}"/>
              </a:ext>
            </a:extLst>
          </p:cNvPr>
          <p:cNvPicPr>
            <a:picLocks noChangeAspect="1"/>
          </p:cNvPicPr>
          <p:nvPr/>
        </p:nvPicPr>
        <p:blipFill rotWithShape="1">
          <a:blip r:embed="rId14">
            <a:extLst>
              <a:ext uri="{28A0092B-C50C-407E-A947-70E740481C1C}">
                <a14:useLocalDpi xmlns:a14="http://schemas.microsoft.com/office/drawing/2010/main" val="0"/>
              </a:ext>
            </a:extLst>
          </a:blip>
          <a:srcRect t="10329" b="10329"/>
          <a:stretch/>
        </p:blipFill>
        <p:spPr>
          <a:xfrm>
            <a:off x="3769042" y="2865881"/>
            <a:ext cx="989248" cy="600216"/>
          </a:xfrm>
          <a:prstGeom prst="rect">
            <a:avLst/>
          </a:prstGeom>
        </p:spPr>
      </p:pic>
      <p:pic>
        <p:nvPicPr>
          <p:cNvPr id="15" name="Picture 14">
            <a:extLst>
              <a:ext uri="{FF2B5EF4-FFF2-40B4-BE49-F238E27FC236}">
                <a16:creationId xmlns:a16="http://schemas.microsoft.com/office/drawing/2014/main" id="{51832F3A-7023-9120-41AF-D931B4C927B5}"/>
              </a:ext>
            </a:extLst>
          </p:cNvPr>
          <p:cNvPicPr>
            <a:picLocks noChangeAspect="1"/>
          </p:cNvPicPr>
          <p:nvPr/>
        </p:nvPicPr>
        <p:blipFill rotWithShape="1">
          <a:blip r:embed="rId13">
            <a:extLst>
              <a:ext uri="{28A0092B-C50C-407E-A947-70E740481C1C}">
                <a14:useLocalDpi xmlns:a14="http://schemas.microsoft.com/office/drawing/2010/main" val="0"/>
              </a:ext>
            </a:extLst>
          </a:blip>
          <a:srcRect t="8373" b="8373"/>
          <a:stretch/>
        </p:blipFill>
        <p:spPr>
          <a:xfrm>
            <a:off x="2222716" y="3902508"/>
            <a:ext cx="904237" cy="582607"/>
          </a:xfrm>
          <a:prstGeom prst="rect">
            <a:avLst/>
          </a:prstGeom>
        </p:spPr>
      </p:pic>
      <p:pic>
        <p:nvPicPr>
          <p:cNvPr id="20" name="Picture 19">
            <a:extLst>
              <a:ext uri="{FF2B5EF4-FFF2-40B4-BE49-F238E27FC236}">
                <a16:creationId xmlns:a16="http://schemas.microsoft.com/office/drawing/2014/main" id="{FCDF6BC4-6EE2-9A10-431F-2D503A4E3E58}"/>
              </a:ext>
            </a:extLst>
          </p:cNvPr>
          <p:cNvPicPr>
            <a:picLocks noChangeAspect="1"/>
          </p:cNvPicPr>
          <p:nvPr/>
        </p:nvPicPr>
        <p:blipFill rotWithShape="1">
          <a:blip r:embed="rId14">
            <a:extLst>
              <a:ext uri="{28A0092B-C50C-407E-A947-70E740481C1C}">
                <a14:useLocalDpi xmlns:a14="http://schemas.microsoft.com/office/drawing/2010/main" val="0"/>
              </a:ext>
            </a:extLst>
          </a:blip>
          <a:srcRect t="8925" b="8925"/>
          <a:stretch/>
        </p:blipFill>
        <p:spPr>
          <a:xfrm>
            <a:off x="4029394" y="4339151"/>
            <a:ext cx="1029949" cy="647024"/>
          </a:xfrm>
          <a:prstGeom prst="rect">
            <a:avLst/>
          </a:prstGeom>
        </p:spPr>
      </p:pic>
      <p:pic>
        <p:nvPicPr>
          <p:cNvPr id="21" name="Picture 20">
            <a:extLst>
              <a:ext uri="{FF2B5EF4-FFF2-40B4-BE49-F238E27FC236}">
                <a16:creationId xmlns:a16="http://schemas.microsoft.com/office/drawing/2014/main" id="{82AA1B05-C754-F278-3FAA-DC0E7A504398}"/>
              </a:ext>
            </a:extLst>
          </p:cNvPr>
          <p:cNvPicPr>
            <a:picLocks noChangeAspect="1"/>
          </p:cNvPicPr>
          <p:nvPr/>
        </p:nvPicPr>
        <p:blipFill rotWithShape="1">
          <a:blip r:embed="rId15"/>
          <a:srcRect t="-1" b="14192"/>
          <a:stretch/>
        </p:blipFill>
        <p:spPr>
          <a:xfrm>
            <a:off x="2712948" y="2000803"/>
            <a:ext cx="1029949" cy="2577698"/>
          </a:xfrm>
          <a:prstGeom prst="rect">
            <a:avLst/>
          </a:prstGeom>
        </p:spPr>
      </p:pic>
      <p:pic>
        <p:nvPicPr>
          <p:cNvPr id="27" name="Picture 26">
            <a:extLst>
              <a:ext uri="{FF2B5EF4-FFF2-40B4-BE49-F238E27FC236}">
                <a16:creationId xmlns:a16="http://schemas.microsoft.com/office/drawing/2014/main" id="{E42D2668-EED3-5134-AB45-17733C86261E}"/>
              </a:ext>
            </a:extLst>
          </p:cNvPr>
          <p:cNvPicPr>
            <a:picLocks noChangeAspect="1"/>
          </p:cNvPicPr>
          <p:nvPr/>
        </p:nvPicPr>
        <p:blipFill rotWithShape="1">
          <a:blip r:embed="rId16"/>
          <a:srcRect b="11010"/>
          <a:stretch/>
        </p:blipFill>
        <p:spPr>
          <a:xfrm>
            <a:off x="4323611" y="1808822"/>
            <a:ext cx="1628804" cy="2822639"/>
          </a:xfrm>
          <a:prstGeom prst="rect">
            <a:avLst/>
          </a:prstGeom>
        </p:spPr>
      </p:pic>
      <p:sp>
        <p:nvSpPr>
          <p:cNvPr id="2" name="TextBox 1">
            <a:extLst>
              <a:ext uri="{FF2B5EF4-FFF2-40B4-BE49-F238E27FC236}">
                <a16:creationId xmlns:a16="http://schemas.microsoft.com/office/drawing/2014/main" id="{33EA003A-C9B3-634A-005C-7DBA6D1B70D7}"/>
              </a:ext>
            </a:extLst>
          </p:cNvPr>
          <p:cNvSpPr txBox="1"/>
          <p:nvPr/>
        </p:nvSpPr>
        <p:spPr>
          <a:xfrm>
            <a:off x="2481267" y="5792063"/>
            <a:ext cx="1958211" cy="369332"/>
          </a:xfrm>
          <a:prstGeom prst="rect">
            <a:avLst/>
          </a:prstGeom>
          <a:noFill/>
        </p:spPr>
        <p:txBody>
          <a:bodyPr wrap="square" rtlCol="0">
            <a:spAutoFit/>
          </a:bodyPr>
          <a:lstStyle/>
          <a:p>
            <a:pPr algn="ctr"/>
            <a:r>
              <a:rPr lang="en-US" b="1" dirty="0">
                <a:latin typeface="HELVETICA LIGHT" panose="020B0403020202020204" pitchFamily="34" charset="0"/>
              </a:rPr>
              <a:t>Less resources</a:t>
            </a:r>
          </a:p>
        </p:txBody>
      </p:sp>
      <p:sp>
        <p:nvSpPr>
          <p:cNvPr id="12" name="TextBox 11">
            <a:extLst>
              <a:ext uri="{FF2B5EF4-FFF2-40B4-BE49-F238E27FC236}">
                <a16:creationId xmlns:a16="http://schemas.microsoft.com/office/drawing/2014/main" id="{5EA1F81C-0B7F-CF22-D94E-41B1D746EFA8}"/>
              </a:ext>
            </a:extLst>
          </p:cNvPr>
          <p:cNvSpPr txBox="1"/>
          <p:nvPr/>
        </p:nvSpPr>
        <p:spPr>
          <a:xfrm>
            <a:off x="2554857" y="6322572"/>
            <a:ext cx="1856804" cy="369332"/>
          </a:xfrm>
          <a:prstGeom prst="rect">
            <a:avLst/>
          </a:prstGeom>
          <a:noFill/>
        </p:spPr>
        <p:txBody>
          <a:bodyPr wrap="square" rtlCol="0">
            <a:spAutoFit/>
          </a:bodyPr>
          <a:lstStyle/>
          <a:p>
            <a:pPr algn="ctr"/>
            <a:r>
              <a:rPr lang="en-US" b="1" dirty="0">
                <a:latin typeface="HELVETICA LIGHT" panose="020B0403020202020204" pitchFamily="34" charset="0"/>
              </a:rPr>
              <a:t>More resources</a:t>
            </a:r>
          </a:p>
        </p:txBody>
      </p:sp>
      <p:pic>
        <p:nvPicPr>
          <p:cNvPr id="9218" name="Picture 2">
            <a:extLst>
              <a:ext uri="{FF2B5EF4-FFF2-40B4-BE49-F238E27FC236}">
                <a16:creationId xmlns:a16="http://schemas.microsoft.com/office/drawing/2014/main" id="{F3A80423-F0D9-1B69-DA23-FC11F9DF319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54842" y="5682013"/>
            <a:ext cx="730537" cy="11759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2AEC58B-A190-922B-FEE6-EB0E52233DEC}"/>
              </a:ext>
            </a:extLst>
          </p:cNvPr>
          <p:cNvPicPr>
            <a:picLocks noChangeAspect="1"/>
          </p:cNvPicPr>
          <p:nvPr/>
        </p:nvPicPr>
        <p:blipFill>
          <a:blip r:embed="rId18"/>
          <a:stretch>
            <a:fillRect/>
          </a:stretch>
        </p:blipFill>
        <p:spPr>
          <a:xfrm>
            <a:off x="7649784" y="6029460"/>
            <a:ext cx="730537" cy="735473"/>
          </a:xfrm>
          <a:prstGeom prst="rect">
            <a:avLst/>
          </a:prstGeom>
        </p:spPr>
      </p:pic>
      <p:pic>
        <p:nvPicPr>
          <p:cNvPr id="13" name="Picture 12">
            <a:extLst>
              <a:ext uri="{FF2B5EF4-FFF2-40B4-BE49-F238E27FC236}">
                <a16:creationId xmlns:a16="http://schemas.microsoft.com/office/drawing/2014/main" id="{D80F6C0F-A1E3-A3FD-FCFF-270A5ABD4783}"/>
              </a:ext>
            </a:extLst>
          </p:cNvPr>
          <p:cNvPicPr>
            <a:picLocks noChangeAspect="1"/>
          </p:cNvPicPr>
          <p:nvPr/>
        </p:nvPicPr>
        <p:blipFill>
          <a:blip r:embed="rId18"/>
          <a:stretch>
            <a:fillRect/>
          </a:stretch>
        </p:blipFill>
        <p:spPr>
          <a:xfrm>
            <a:off x="9907775" y="6029460"/>
            <a:ext cx="730537" cy="735473"/>
          </a:xfrm>
          <a:prstGeom prst="rect">
            <a:avLst/>
          </a:prstGeom>
        </p:spPr>
      </p:pic>
    </p:spTree>
    <p:custDataLst>
      <p:tags r:id="rId1"/>
    </p:custDataLst>
    <p:extLst>
      <p:ext uri="{BB962C8B-B14F-4D97-AF65-F5344CB8AC3E}">
        <p14:creationId xmlns:p14="http://schemas.microsoft.com/office/powerpoint/2010/main" val="349403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26" presetClass="emph" presetSubtype="0" fill="hold" nodeType="withEffect">
                                  <p:stCondLst>
                                    <p:cond delay="0"/>
                                  </p:stCondLst>
                                  <p:childTnLst>
                                    <p:animEffect transition="out" filter="fade">
                                      <p:cBhvr>
                                        <p:cTn id="12" dur="500" tmFilter="0, 0; .2, .5; .8, .5; 1, 0"/>
                                        <p:tgtEl>
                                          <p:spTgt spid="18"/>
                                        </p:tgtEl>
                                      </p:cBhvr>
                                    </p:animEffect>
                                    <p:animScale>
                                      <p:cBhvr>
                                        <p:cTn id="13" dur="250" autoRev="1" fill="hold"/>
                                        <p:tgtEl>
                                          <p:spTgt spid="18"/>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26" presetClass="emph" presetSubtype="0" fill="hold" nodeType="withEffect">
                                  <p:stCondLst>
                                    <p:cond delay="0"/>
                                  </p:stCondLst>
                                  <p:childTnLst>
                                    <p:animEffect transition="out" filter="fade">
                                      <p:cBhvr>
                                        <p:cTn id="23" dur="500" tmFilter="0, 0; .2, .5; .8, .5; 1, 0"/>
                                        <p:tgtEl>
                                          <p:spTgt spid="19"/>
                                        </p:tgtEl>
                                      </p:cBhvr>
                                    </p:animEffect>
                                    <p:animScale>
                                      <p:cBhvr>
                                        <p:cTn id="24" dur="250" autoRev="1" fill="hold"/>
                                        <p:tgtEl>
                                          <p:spTgt spid="19"/>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26" presetClass="emph" presetSubtype="0" fill="hold" nodeType="withEffect">
                                  <p:stCondLst>
                                    <p:cond delay="0"/>
                                  </p:stCondLst>
                                  <p:childTnLst>
                                    <p:animEffect transition="out" filter="fade">
                                      <p:cBhvr>
                                        <p:cTn id="30" dur="500" tmFilter="0, 0; .2, .5; .8, .5; 1, 0"/>
                                        <p:tgtEl>
                                          <p:spTgt spid="23"/>
                                        </p:tgtEl>
                                      </p:cBhvr>
                                    </p:animEffect>
                                    <p:animScale>
                                      <p:cBhvr>
                                        <p:cTn id="31" dur="250" autoRev="1" fill="hold"/>
                                        <p:tgtEl>
                                          <p:spTgt spid="23"/>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par>
                                <p:cTn id="36" presetID="26" presetClass="emph" presetSubtype="0" fill="hold" nodeType="withEffect">
                                  <p:stCondLst>
                                    <p:cond delay="0"/>
                                  </p:stCondLst>
                                  <p:childTnLst>
                                    <p:animEffect transition="out" filter="fade">
                                      <p:cBhvr>
                                        <p:cTn id="37" dur="500" tmFilter="0, 0; .2, .5; .8, .5; 1, 0"/>
                                        <p:tgtEl>
                                          <p:spTgt spid="25"/>
                                        </p:tgtEl>
                                      </p:cBhvr>
                                    </p:animEffect>
                                    <p:animScale>
                                      <p:cBhvr>
                                        <p:cTn id="38" dur="250" autoRev="1" fill="hold"/>
                                        <p:tgtEl>
                                          <p:spTgt spid="25"/>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2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nodeType="clickEffect">
                                  <p:stCondLst>
                                    <p:cond delay="0"/>
                                  </p:stCondLst>
                                  <p:childTnLst>
                                    <p:animMotion origin="layout" path="M -3.54167E-6 3.7037E-7 L 0.02735 0.00046 " pathEditMode="relative" rAng="0" ptsTypes="AA">
                                      <p:cBhvr>
                                        <p:cTn id="58" dur="2000" fill="hold"/>
                                        <p:tgtEl>
                                          <p:spTgt spid="21"/>
                                        </p:tgtEl>
                                        <p:attrNameLst>
                                          <p:attrName>ppt_x</p:attrName>
                                          <p:attrName>ppt_y</p:attrName>
                                        </p:attrNameLst>
                                      </p:cBhvr>
                                      <p:rCtr x="1367" y="23"/>
                                    </p:animMotion>
                                  </p:childTnLst>
                                </p:cTn>
                              </p:par>
                              <p:par>
                                <p:cTn id="59" presetID="42" presetClass="path" presetSubtype="0" accel="50000" decel="50000" fill="hold" nodeType="withEffect">
                                  <p:stCondLst>
                                    <p:cond delay="0"/>
                                  </p:stCondLst>
                                  <p:childTnLst>
                                    <p:animMotion origin="layout" path="M 2.70833E-6 1.85185E-6 L 0.02903 0.00046 " pathEditMode="relative" rAng="0" ptsTypes="AA">
                                      <p:cBhvr>
                                        <p:cTn id="60" dur="2000" fill="hold"/>
                                        <p:tgtEl>
                                          <p:spTgt spid="8"/>
                                        </p:tgtEl>
                                        <p:attrNameLst>
                                          <p:attrName>ppt_x</p:attrName>
                                          <p:attrName>ppt_y</p:attrName>
                                        </p:attrNameLst>
                                      </p:cBhvr>
                                      <p:rCtr x="1445" y="23"/>
                                    </p:animMotion>
                                  </p:childTnLst>
                                </p:cTn>
                              </p:par>
                              <p:par>
                                <p:cTn id="61" presetID="42" presetClass="path" presetSubtype="0" accel="50000" decel="50000" fill="hold" nodeType="withEffect">
                                  <p:stCondLst>
                                    <p:cond delay="0"/>
                                  </p:stCondLst>
                                  <p:childTnLst>
                                    <p:animMotion origin="layout" path="M -1.04167E-6 -2.59259E-6 L 0.03984 -2.59259E-6 " pathEditMode="relative" rAng="0" ptsTypes="AA">
                                      <p:cBhvr>
                                        <p:cTn id="62" dur="2000" fill="hold"/>
                                        <p:tgtEl>
                                          <p:spTgt spid="15"/>
                                        </p:tgtEl>
                                        <p:attrNameLst>
                                          <p:attrName>ppt_x</p:attrName>
                                          <p:attrName>ppt_y</p:attrName>
                                        </p:attrNameLst>
                                      </p:cBhvr>
                                      <p:rCtr x="1992" y="0"/>
                                    </p:animMotion>
                                  </p:childTnLst>
                                </p:cTn>
                              </p:par>
                              <p:par>
                                <p:cTn id="63" presetID="42" presetClass="path" presetSubtype="0" accel="50000" decel="50000" fill="hold" nodeType="withEffect">
                                  <p:stCondLst>
                                    <p:cond delay="0"/>
                                  </p:stCondLst>
                                  <p:childTnLst>
                                    <p:animMotion origin="layout" path="M 6.25E-7 -4.07407E-6 L -0.01719 0.00024 " pathEditMode="relative" rAng="0" ptsTypes="AA">
                                      <p:cBhvr>
                                        <p:cTn id="64" dur="2000" fill="hold"/>
                                        <p:tgtEl>
                                          <p:spTgt spid="10"/>
                                        </p:tgtEl>
                                        <p:attrNameLst>
                                          <p:attrName>ppt_x</p:attrName>
                                          <p:attrName>ppt_y</p:attrName>
                                        </p:attrNameLst>
                                      </p:cBhvr>
                                      <p:rCtr x="-859" y="0"/>
                                    </p:animMotion>
                                  </p:childTnLst>
                                </p:cTn>
                              </p:par>
                              <p:par>
                                <p:cTn id="65" presetID="42" presetClass="path" presetSubtype="0" accel="50000" decel="50000" fill="hold" nodeType="withEffect">
                                  <p:stCondLst>
                                    <p:cond delay="0"/>
                                  </p:stCondLst>
                                  <p:childTnLst>
                                    <p:animMotion origin="layout" path="M 3.75E-6 -1.11111E-6 L -0.05078 -0.00023 " pathEditMode="relative" rAng="0" ptsTypes="AA">
                                      <p:cBhvr>
                                        <p:cTn id="66" dur="2000" fill="hold"/>
                                        <p:tgtEl>
                                          <p:spTgt spid="20"/>
                                        </p:tgtEl>
                                        <p:attrNameLst>
                                          <p:attrName>ppt_x</p:attrName>
                                          <p:attrName>ppt_y</p:attrName>
                                        </p:attrNameLst>
                                      </p:cBhvr>
                                      <p:rCtr x="-2539" y="-23"/>
                                    </p:animMotion>
                                  </p:childTnLst>
                                </p:cTn>
                              </p:par>
                              <p:par>
                                <p:cTn id="67" presetID="42" presetClass="path" presetSubtype="0" accel="50000" decel="50000" fill="hold" nodeType="withEffect">
                                  <p:stCondLst>
                                    <p:cond delay="0"/>
                                  </p:stCondLst>
                                  <p:childTnLst>
                                    <p:animMotion origin="layout" path="M -4.375E-6 -4.44444E-6 L -0.05143 0.00232 " pathEditMode="relative" rAng="0" ptsTypes="AA">
                                      <p:cBhvr>
                                        <p:cTn id="68" dur="2000" fill="hold"/>
                                        <p:tgtEl>
                                          <p:spTgt spid="27"/>
                                        </p:tgtEl>
                                        <p:attrNameLst>
                                          <p:attrName>ppt_x</p:attrName>
                                          <p:attrName>ppt_y</p:attrName>
                                        </p:attrNameLst>
                                      </p:cBhvr>
                                      <p:rCtr x="-2578"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54B5D1F3-2B74-2E87-360D-E55CE2F7EB7D}"/>
              </a:ext>
            </a:extLst>
          </p:cNvPr>
          <p:cNvPicPr>
            <a:picLocks noChangeAspect="1"/>
          </p:cNvPicPr>
          <p:nvPr/>
        </p:nvPicPr>
        <p:blipFill>
          <a:blip r:embed="rId4"/>
          <a:stretch>
            <a:fillRect/>
          </a:stretch>
        </p:blipFill>
        <p:spPr>
          <a:xfrm>
            <a:off x="6056309" y="3859187"/>
            <a:ext cx="5837861" cy="2134468"/>
          </a:xfrm>
          <a:prstGeom prst="rect">
            <a:avLst/>
          </a:prstGeom>
        </p:spPr>
      </p:pic>
      <p:pic>
        <p:nvPicPr>
          <p:cNvPr id="31" name="Picture 30">
            <a:extLst>
              <a:ext uri="{FF2B5EF4-FFF2-40B4-BE49-F238E27FC236}">
                <a16:creationId xmlns:a16="http://schemas.microsoft.com/office/drawing/2014/main" id="{C6C1A11B-176D-0259-A428-F24A3C47062E}"/>
              </a:ext>
            </a:extLst>
          </p:cNvPr>
          <p:cNvPicPr>
            <a:picLocks noChangeAspect="1"/>
          </p:cNvPicPr>
          <p:nvPr/>
        </p:nvPicPr>
        <p:blipFill>
          <a:blip r:embed="rId5"/>
          <a:stretch>
            <a:fillRect/>
          </a:stretch>
        </p:blipFill>
        <p:spPr>
          <a:xfrm>
            <a:off x="6032778" y="1378863"/>
            <a:ext cx="5884924" cy="2172037"/>
          </a:xfrm>
          <a:prstGeom prst="rect">
            <a:avLst/>
          </a:prstGeom>
        </p:spPr>
      </p:pic>
      <p:sp>
        <p:nvSpPr>
          <p:cNvPr id="5" name="标题 4">
            <a:extLst>
              <a:ext uri="{FF2B5EF4-FFF2-40B4-BE49-F238E27FC236}">
                <a16:creationId xmlns:a16="http://schemas.microsoft.com/office/drawing/2014/main" id="{CEBF49F1-795A-4BAE-B3FE-3C5B868E5C82}"/>
              </a:ext>
            </a:extLst>
          </p:cNvPr>
          <p:cNvSpPr>
            <a:spLocks noGrp="1"/>
          </p:cNvSpPr>
          <p:nvPr>
            <p:ph type="title"/>
          </p:nvPr>
        </p:nvSpPr>
        <p:spPr>
          <a:xfrm>
            <a:off x="361606" y="417978"/>
            <a:ext cx="6054959" cy="684311"/>
          </a:xfrm>
        </p:spPr>
        <p:txBody>
          <a:bodyPr>
            <a:normAutofit/>
          </a:bodyPr>
          <a:lstStyle/>
          <a:p>
            <a:r>
              <a:rPr lang="en-HK" sz="3600" b="1" dirty="0">
                <a:latin typeface="Helvetica Light" panose="020B0403020202020204" pitchFamily="34" charset="0"/>
                <a:sym typeface="Wingdings 2" panose="05020102010507070707" pitchFamily="18" charset="2"/>
              </a:rPr>
              <a:t>Federated Fusion Learning</a:t>
            </a:r>
            <a:endParaRPr lang="zh-CN" altLang="en-US" sz="3600" dirty="0">
              <a:latin typeface="Helvetica" panose="020B0604020202020204" pitchFamily="34" charset="0"/>
              <a:cs typeface="Helvetica" panose="020B0604020202020204" pitchFamily="34" charset="0"/>
            </a:endParaRPr>
          </a:p>
        </p:txBody>
      </p:sp>
      <p:sp>
        <p:nvSpPr>
          <p:cNvPr id="3" name="内容占位符 2">
            <a:extLst>
              <a:ext uri="{FF2B5EF4-FFF2-40B4-BE49-F238E27FC236}">
                <a16:creationId xmlns:a16="http://schemas.microsoft.com/office/drawing/2014/main" id="{5F8F1702-A510-8803-B828-05527FC05952}"/>
              </a:ext>
            </a:extLst>
          </p:cNvPr>
          <p:cNvSpPr txBox="1">
            <a:spLocks/>
          </p:cNvSpPr>
          <p:nvPr/>
        </p:nvSpPr>
        <p:spPr>
          <a:xfrm>
            <a:off x="641355" y="2206652"/>
            <a:ext cx="4811827" cy="484884"/>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Wingdings" panose="05000000000000000000" pitchFamily="2" charset="2"/>
              <a:buChar char="Ø"/>
              <a:defRPr lang="en-US" altLang="zh-CN" sz="2400" b="0" kern="1200" smtClean="0">
                <a:solidFill>
                  <a:schemeClr val="tx1"/>
                </a:solidFill>
                <a:latin typeface="+mn-lt"/>
                <a:ea typeface="+mn-ea"/>
                <a:cs typeface="Helvetica" panose="020B0604020202020204" pitchFamily="34" charset="0"/>
              </a:defRPr>
            </a:lvl1pPr>
            <a:lvl2pPr marL="544068" indent="-342900" algn="l" defTabSz="914400" rtl="0" eaLnBrk="1" latinLnBrk="0" hangingPunct="1">
              <a:lnSpc>
                <a:spcPct val="90000"/>
              </a:lnSpc>
              <a:spcBef>
                <a:spcPts val="500"/>
              </a:spcBef>
              <a:buFont typeface="Arial" panose="020B0604020202020204" pitchFamily="34" charset="0"/>
              <a:buChar char="•"/>
              <a:defRPr lang="en-US" altLang="zh-CN" sz="2200" kern="1200" smtClean="0">
                <a:solidFill>
                  <a:schemeClr val="tx1"/>
                </a:solidFill>
                <a:latin typeface="+mn-lt"/>
                <a:ea typeface="+mn-ea"/>
                <a:cs typeface="Helvetica" panose="020B0604020202020204" pitchFamily="34" charset="0"/>
              </a:defRPr>
            </a:lvl2pPr>
            <a:lvl3pPr marL="726948"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Helvetica" panose="020B0604020202020204" pitchFamily="34" charset="0"/>
              </a:defRPr>
            </a:lvl4pPr>
            <a:lvl5pPr marL="74980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 typeface="Arial" panose="020B0604020202020204" pitchFamily="34" charset="0"/>
              <a:buChar char="•"/>
            </a:pPr>
            <a:r>
              <a:rPr lang="en-HK" sz="1800" b="1" dirty="0">
                <a:latin typeface="Helvetica Light" panose="020B0403020202020204" pitchFamily="34" charset="0"/>
              </a:rPr>
              <a:t>Challenge: N</a:t>
            </a:r>
            <a:r>
              <a:rPr lang="en-HK" sz="1800" b="1" dirty="0">
                <a:effectLst/>
                <a:latin typeface="Helvetica Light" panose="020B0403020202020204" pitchFamily="34" charset="0"/>
              </a:rPr>
              <a:t>on-</a:t>
            </a:r>
            <a:r>
              <a:rPr lang="en-HK" sz="1800" b="1" dirty="0" err="1">
                <a:effectLst/>
                <a:latin typeface="Helvetica Light" panose="020B0403020202020204" pitchFamily="34" charset="0"/>
              </a:rPr>
              <a:t>i.i.d.</a:t>
            </a:r>
            <a:r>
              <a:rPr lang="en-HK" sz="1800" dirty="0">
                <a:effectLst/>
                <a:latin typeface="Helvetica Light" panose="020B0403020202020204" pitchFamily="34" charset="0"/>
              </a:rPr>
              <a:t> data distributions.</a:t>
            </a:r>
          </a:p>
        </p:txBody>
      </p:sp>
      <p:sp>
        <p:nvSpPr>
          <p:cNvPr id="6" name="内容占位符 2">
            <a:extLst>
              <a:ext uri="{FF2B5EF4-FFF2-40B4-BE49-F238E27FC236}">
                <a16:creationId xmlns:a16="http://schemas.microsoft.com/office/drawing/2014/main" id="{98B77F84-1F9E-1605-34E8-B70564CCD231}"/>
              </a:ext>
            </a:extLst>
          </p:cNvPr>
          <p:cNvSpPr txBox="1">
            <a:spLocks/>
          </p:cNvSpPr>
          <p:nvPr/>
        </p:nvSpPr>
        <p:spPr>
          <a:xfrm>
            <a:off x="361606" y="1603175"/>
            <a:ext cx="4163757" cy="484883"/>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Wingdings" panose="05000000000000000000" pitchFamily="2" charset="2"/>
              <a:buChar char="Ø"/>
              <a:defRPr lang="en-US" altLang="zh-CN" sz="2400" b="0" kern="1200" smtClean="0">
                <a:solidFill>
                  <a:schemeClr val="tx1"/>
                </a:solidFill>
                <a:latin typeface="+mn-lt"/>
                <a:ea typeface="+mn-ea"/>
                <a:cs typeface="Helvetica" panose="020B0604020202020204" pitchFamily="34" charset="0"/>
              </a:defRPr>
            </a:lvl1pPr>
            <a:lvl2pPr marL="544068" indent="-342900" algn="l" defTabSz="914400" rtl="0" eaLnBrk="1" latinLnBrk="0" hangingPunct="1">
              <a:lnSpc>
                <a:spcPct val="90000"/>
              </a:lnSpc>
              <a:spcBef>
                <a:spcPts val="500"/>
              </a:spcBef>
              <a:buFont typeface="Arial" panose="020B0604020202020204" pitchFamily="34" charset="0"/>
              <a:buChar char="•"/>
              <a:defRPr lang="en-US" altLang="zh-CN" sz="2200" kern="1200" smtClean="0">
                <a:solidFill>
                  <a:schemeClr val="tx1"/>
                </a:solidFill>
                <a:latin typeface="+mn-lt"/>
                <a:ea typeface="+mn-ea"/>
                <a:cs typeface="Helvetica" panose="020B0604020202020204" pitchFamily="34" charset="0"/>
              </a:defRPr>
            </a:lvl2pPr>
            <a:lvl3pPr marL="726948"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Helvetica" panose="020B0604020202020204" pitchFamily="34" charset="0"/>
              </a:defRPr>
            </a:lvl4pPr>
            <a:lvl5pPr marL="74980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HK" dirty="0">
                <a:latin typeface="Helvetica" pitchFamily="2" charset="0"/>
                <a:sym typeface="Wingdings 2" panose="05020102010507070707" pitchFamily="18" charset="2"/>
              </a:rPr>
              <a:t>Train the Classifier Layers</a:t>
            </a:r>
          </a:p>
        </p:txBody>
      </p:sp>
      <p:sp>
        <p:nvSpPr>
          <p:cNvPr id="10" name="内容占位符 2">
            <a:extLst>
              <a:ext uri="{FF2B5EF4-FFF2-40B4-BE49-F238E27FC236}">
                <a16:creationId xmlns:a16="http://schemas.microsoft.com/office/drawing/2014/main" id="{38B4E74F-00D6-6DC4-0C58-D4414A78F73B}"/>
              </a:ext>
            </a:extLst>
          </p:cNvPr>
          <p:cNvSpPr txBox="1">
            <a:spLocks/>
          </p:cNvSpPr>
          <p:nvPr/>
        </p:nvSpPr>
        <p:spPr>
          <a:xfrm>
            <a:off x="1442958" y="2752789"/>
            <a:ext cx="4163757" cy="484884"/>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Wingdings" panose="05000000000000000000" pitchFamily="2" charset="2"/>
              <a:buChar char="Ø"/>
              <a:defRPr lang="en-US" altLang="zh-CN" sz="2400" b="0" kern="1200" smtClean="0">
                <a:solidFill>
                  <a:schemeClr val="tx1"/>
                </a:solidFill>
                <a:latin typeface="+mn-lt"/>
                <a:ea typeface="+mn-ea"/>
                <a:cs typeface="Helvetica" panose="020B0604020202020204" pitchFamily="34" charset="0"/>
              </a:defRPr>
            </a:lvl1pPr>
            <a:lvl2pPr marL="544068" indent="-342900" algn="l" defTabSz="914400" rtl="0" eaLnBrk="1" latinLnBrk="0" hangingPunct="1">
              <a:lnSpc>
                <a:spcPct val="90000"/>
              </a:lnSpc>
              <a:spcBef>
                <a:spcPts val="500"/>
              </a:spcBef>
              <a:buFont typeface="Arial" panose="020B0604020202020204" pitchFamily="34" charset="0"/>
              <a:buChar char="•"/>
              <a:defRPr lang="en-US" altLang="zh-CN" sz="2200" kern="1200" smtClean="0">
                <a:solidFill>
                  <a:schemeClr val="tx1"/>
                </a:solidFill>
                <a:latin typeface="+mn-lt"/>
                <a:ea typeface="+mn-ea"/>
                <a:cs typeface="Helvetica" panose="020B0604020202020204" pitchFamily="34" charset="0"/>
              </a:defRPr>
            </a:lvl2pPr>
            <a:lvl3pPr marL="726948"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Helvetica" panose="020B0604020202020204" pitchFamily="34" charset="0"/>
              </a:defRPr>
            </a:lvl4pPr>
            <a:lvl5pPr marL="74980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HK" sz="1800" dirty="0">
                <a:effectLst/>
                <a:latin typeface="Helvetica Light" panose="020B0403020202020204" pitchFamily="34" charset="0"/>
              </a:rPr>
              <a:t>Modality bias</a:t>
            </a:r>
            <a:r>
              <a:rPr lang="zh-CN" altLang="en-US" sz="1800" dirty="0">
                <a:latin typeface="Helvetica Light" panose="020B0403020202020204" pitchFamily="34" charset="0"/>
              </a:rPr>
              <a:t> </a:t>
            </a:r>
            <a:r>
              <a:rPr lang="en-US" altLang="zh-CN" sz="1800" dirty="0">
                <a:latin typeface="Helvetica Light" panose="020B0403020202020204" pitchFamily="34" charset="0"/>
              </a:rPr>
              <a:t>of multi-modal networks.</a:t>
            </a:r>
            <a:r>
              <a:rPr lang="zh-CN" altLang="en-US" sz="1800" dirty="0">
                <a:latin typeface="Helvetica Light" panose="020B0403020202020204" pitchFamily="34" charset="0"/>
              </a:rPr>
              <a:t> </a:t>
            </a:r>
            <a:endParaRPr lang="en-HK" sz="1800" dirty="0">
              <a:effectLst/>
              <a:latin typeface="Helvetica Light" panose="020B0403020202020204" pitchFamily="34" charset="0"/>
            </a:endParaRPr>
          </a:p>
        </p:txBody>
      </p:sp>
      <p:sp>
        <p:nvSpPr>
          <p:cNvPr id="27" name="TextBox 26">
            <a:extLst>
              <a:ext uri="{FF2B5EF4-FFF2-40B4-BE49-F238E27FC236}">
                <a16:creationId xmlns:a16="http://schemas.microsoft.com/office/drawing/2014/main" id="{44053E36-43E0-966D-2EF8-07AE74FC4A5E}"/>
              </a:ext>
            </a:extLst>
          </p:cNvPr>
          <p:cNvSpPr txBox="1"/>
          <p:nvPr/>
        </p:nvSpPr>
        <p:spPr>
          <a:xfrm>
            <a:off x="704914" y="4462298"/>
            <a:ext cx="5391085" cy="46769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b="1" dirty="0">
                <a:latin typeface="Helvetica Light" panose="020B0403020202020204" pitchFamily="34" charset="0"/>
              </a:rPr>
              <a:t>Benchmark</a:t>
            </a:r>
            <a:r>
              <a:rPr lang="en-US" dirty="0">
                <a:latin typeface="Helvetica Light" panose="020B0403020202020204" pitchFamily="34" charset="0"/>
              </a:rPr>
              <a:t>: the pre-trained feature encoders.</a:t>
            </a:r>
          </a:p>
        </p:txBody>
      </p:sp>
      <p:sp>
        <p:nvSpPr>
          <p:cNvPr id="4" name="Slide Number Placeholder 3">
            <a:extLst>
              <a:ext uri="{FF2B5EF4-FFF2-40B4-BE49-F238E27FC236}">
                <a16:creationId xmlns:a16="http://schemas.microsoft.com/office/drawing/2014/main" id="{A024CBF3-7FC9-BDC0-29FA-537FD2B83D85}"/>
              </a:ext>
            </a:extLst>
          </p:cNvPr>
          <p:cNvSpPr>
            <a:spLocks noGrp="1"/>
          </p:cNvSpPr>
          <p:nvPr>
            <p:ph type="sldNum" sz="quarter" idx="12"/>
          </p:nvPr>
        </p:nvSpPr>
        <p:spPr/>
        <p:txBody>
          <a:bodyPr/>
          <a:lstStyle/>
          <a:p>
            <a:fld id="{8359160C-92F5-4CA3-ADFB-25E541243F54}" type="slidenum">
              <a:rPr lang="zh-CN" altLang="en-US" smtClean="0"/>
              <a:pPr/>
              <a:t>10</a:t>
            </a:fld>
            <a:endParaRPr lang="zh-CN" altLang="en-US"/>
          </a:p>
        </p:txBody>
      </p:sp>
      <p:sp>
        <p:nvSpPr>
          <p:cNvPr id="7" name="内容占位符 2">
            <a:extLst>
              <a:ext uri="{FF2B5EF4-FFF2-40B4-BE49-F238E27FC236}">
                <a16:creationId xmlns:a16="http://schemas.microsoft.com/office/drawing/2014/main" id="{6DB6C9A8-B23C-9EA3-298C-9009F9094E29}"/>
              </a:ext>
            </a:extLst>
          </p:cNvPr>
          <p:cNvSpPr txBox="1">
            <a:spLocks/>
          </p:cNvSpPr>
          <p:nvPr/>
        </p:nvSpPr>
        <p:spPr>
          <a:xfrm>
            <a:off x="361605" y="3792210"/>
            <a:ext cx="5837861" cy="484883"/>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Wingdings" panose="05000000000000000000" pitchFamily="2" charset="2"/>
              <a:buChar char="Ø"/>
              <a:defRPr lang="en-US" altLang="zh-CN" sz="2400" b="0" kern="1200" smtClean="0">
                <a:solidFill>
                  <a:schemeClr val="tx1"/>
                </a:solidFill>
                <a:latin typeface="+mn-lt"/>
                <a:ea typeface="+mn-ea"/>
                <a:cs typeface="Helvetica" panose="020B0604020202020204" pitchFamily="34" charset="0"/>
              </a:defRPr>
            </a:lvl1pPr>
            <a:lvl2pPr marL="544068" indent="-342900" algn="l" defTabSz="914400" rtl="0" eaLnBrk="1" latinLnBrk="0" hangingPunct="1">
              <a:lnSpc>
                <a:spcPct val="90000"/>
              </a:lnSpc>
              <a:spcBef>
                <a:spcPts val="500"/>
              </a:spcBef>
              <a:buFont typeface="Arial" panose="020B0604020202020204" pitchFamily="34" charset="0"/>
              <a:buChar char="•"/>
              <a:defRPr lang="en-US" altLang="zh-CN" sz="2200" kern="1200" smtClean="0">
                <a:solidFill>
                  <a:schemeClr val="tx1"/>
                </a:solidFill>
                <a:latin typeface="+mn-lt"/>
                <a:ea typeface="+mn-ea"/>
                <a:cs typeface="Helvetica" panose="020B0604020202020204" pitchFamily="34" charset="0"/>
              </a:defRPr>
            </a:lvl2pPr>
            <a:lvl3pPr marL="726948"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Helvetica" panose="020B0604020202020204" pitchFamily="34" charset="0"/>
              </a:defRPr>
            </a:lvl4pPr>
            <a:lvl5pPr marL="74980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HK" dirty="0">
                <a:latin typeface="Helvetica" pitchFamily="2" charset="0"/>
                <a:sym typeface="Wingdings 2" panose="05020102010507070707" pitchFamily="18" charset="2"/>
              </a:rPr>
              <a:t>Opportunity: Exploit the Modality Bias</a:t>
            </a:r>
          </a:p>
        </p:txBody>
      </p:sp>
      <p:sp>
        <p:nvSpPr>
          <p:cNvPr id="8" name="TextBox 7">
            <a:extLst>
              <a:ext uri="{FF2B5EF4-FFF2-40B4-BE49-F238E27FC236}">
                <a16:creationId xmlns:a16="http://schemas.microsoft.com/office/drawing/2014/main" id="{C115C515-8DD4-9662-2689-0FB0CAAF52A7}"/>
              </a:ext>
            </a:extLst>
          </p:cNvPr>
          <p:cNvSpPr txBox="1"/>
          <p:nvPr/>
        </p:nvSpPr>
        <p:spPr>
          <a:xfrm>
            <a:off x="704915" y="5346920"/>
            <a:ext cx="5756704" cy="369332"/>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Helvetica Light" panose="020B0403020202020204" pitchFamily="34" charset="0"/>
              </a:rPr>
              <a:t>Measuring modality bias via encoder discrepancy. </a:t>
            </a:r>
          </a:p>
        </p:txBody>
      </p:sp>
      <p:pic>
        <p:nvPicPr>
          <p:cNvPr id="14354" name="Picture 18">
            <a:extLst>
              <a:ext uri="{FF2B5EF4-FFF2-40B4-BE49-F238E27FC236}">
                <a16:creationId xmlns:a16="http://schemas.microsoft.com/office/drawing/2014/main" id="{E4392FE9-A2A7-5DEE-DA8B-5D6CC444F0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1779" y="1926251"/>
            <a:ext cx="1434390" cy="1261108"/>
          </a:xfrm>
          <a:prstGeom prst="rect">
            <a:avLst/>
          </a:prstGeom>
          <a:noFill/>
          <a:extLst>
            <a:ext uri="{909E8E84-426E-40DD-AFC4-6F175D3DCCD1}">
              <a14:hiddenFill xmlns:a14="http://schemas.microsoft.com/office/drawing/2010/main">
                <a:solidFill>
                  <a:srgbClr val="FFFFFF"/>
                </a:solidFill>
              </a14:hiddenFill>
            </a:ext>
          </a:extLst>
        </p:spPr>
      </p:pic>
      <p:pic>
        <p:nvPicPr>
          <p:cNvPr id="14356" name="Picture 20">
            <a:extLst>
              <a:ext uri="{FF2B5EF4-FFF2-40B4-BE49-F238E27FC236}">
                <a16:creationId xmlns:a16="http://schemas.microsoft.com/office/drawing/2014/main" id="{B01511E9-8DA1-22DF-E57D-6AA96FCDBC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2087" y="4364024"/>
            <a:ext cx="1460906" cy="1284421"/>
          </a:xfrm>
          <a:prstGeom prst="rect">
            <a:avLst/>
          </a:prstGeom>
          <a:noFill/>
          <a:extLst>
            <a:ext uri="{909E8E84-426E-40DD-AFC4-6F175D3DCCD1}">
              <a14:hiddenFill xmlns:a14="http://schemas.microsoft.com/office/drawing/2010/main">
                <a:solidFill>
                  <a:srgbClr val="FFFFFF"/>
                </a:solidFill>
              </a14:hiddenFill>
            </a:ext>
          </a:extLst>
        </p:spPr>
      </p:pic>
      <p:pic>
        <p:nvPicPr>
          <p:cNvPr id="14360" name="Picture 24">
            <a:extLst>
              <a:ext uri="{FF2B5EF4-FFF2-40B4-BE49-F238E27FC236}">
                <a16:creationId xmlns:a16="http://schemas.microsoft.com/office/drawing/2014/main" id="{4385B946-1315-A1D1-5436-ABFE4A9120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63273" y="1879512"/>
            <a:ext cx="2654429" cy="1261108"/>
          </a:xfrm>
          <a:prstGeom prst="rect">
            <a:avLst/>
          </a:prstGeom>
          <a:noFill/>
          <a:extLst>
            <a:ext uri="{909E8E84-426E-40DD-AFC4-6F175D3DCCD1}">
              <a14:hiddenFill xmlns:a14="http://schemas.microsoft.com/office/drawing/2010/main">
                <a:solidFill>
                  <a:srgbClr val="FFFFFF"/>
                </a:solidFill>
              </a14:hiddenFill>
            </a:ext>
          </a:extLst>
        </p:spPr>
      </p:pic>
      <p:pic>
        <p:nvPicPr>
          <p:cNvPr id="14362" name="Picture 26">
            <a:extLst>
              <a:ext uri="{FF2B5EF4-FFF2-40B4-BE49-F238E27FC236}">
                <a16:creationId xmlns:a16="http://schemas.microsoft.com/office/drawing/2014/main" id="{E4C64F4C-AACB-BAFB-C57E-DDA2E27AAE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63273" y="4388745"/>
            <a:ext cx="2600943" cy="1209740"/>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a:extLst>
              <a:ext uri="{FF2B5EF4-FFF2-40B4-BE49-F238E27FC236}">
                <a16:creationId xmlns:a16="http://schemas.microsoft.com/office/drawing/2014/main" id="{BD9A4BE3-6C13-8050-B6A2-EDF20CA67D48}"/>
              </a:ext>
            </a:extLst>
          </p:cNvPr>
          <p:cNvCxnSpPr>
            <a:cxnSpLocks/>
          </p:cNvCxnSpPr>
          <p:nvPr/>
        </p:nvCxnSpPr>
        <p:spPr>
          <a:xfrm>
            <a:off x="1016895" y="2973470"/>
            <a:ext cx="42606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6E93CFE5-CFDB-3D82-44DA-D7AA97806A16}"/>
              </a:ext>
            </a:extLst>
          </p:cNvPr>
          <p:cNvPicPr>
            <a:picLocks noChangeAspect="1"/>
          </p:cNvPicPr>
          <p:nvPr/>
        </p:nvPicPr>
        <p:blipFill>
          <a:blip r:embed="rId9"/>
          <a:stretch>
            <a:fillRect/>
          </a:stretch>
        </p:blipFill>
        <p:spPr>
          <a:xfrm>
            <a:off x="8569274" y="5882653"/>
            <a:ext cx="2235493" cy="567215"/>
          </a:xfrm>
          <a:prstGeom prst="rect">
            <a:avLst/>
          </a:prstGeom>
        </p:spPr>
      </p:pic>
      <p:pic>
        <p:nvPicPr>
          <p:cNvPr id="35" name="Picture 34">
            <a:extLst>
              <a:ext uri="{FF2B5EF4-FFF2-40B4-BE49-F238E27FC236}">
                <a16:creationId xmlns:a16="http://schemas.microsoft.com/office/drawing/2014/main" id="{7C547149-6625-8987-944F-95507F953345}"/>
              </a:ext>
            </a:extLst>
          </p:cNvPr>
          <p:cNvPicPr>
            <a:picLocks noChangeAspect="1"/>
          </p:cNvPicPr>
          <p:nvPr/>
        </p:nvPicPr>
        <p:blipFill>
          <a:blip r:embed="rId9"/>
          <a:stretch>
            <a:fillRect/>
          </a:stretch>
        </p:blipFill>
        <p:spPr>
          <a:xfrm>
            <a:off x="8610600" y="3388459"/>
            <a:ext cx="2235493" cy="567215"/>
          </a:xfrm>
          <a:prstGeom prst="rect">
            <a:avLst/>
          </a:prstGeom>
        </p:spPr>
      </p:pic>
      <p:sp>
        <p:nvSpPr>
          <p:cNvPr id="2" name="TextBox 1">
            <a:extLst>
              <a:ext uri="{FF2B5EF4-FFF2-40B4-BE49-F238E27FC236}">
                <a16:creationId xmlns:a16="http://schemas.microsoft.com/office/drawing/2014/main" id="{3B912AB2-DF80-5F5B-454B-FC1CBA19C765}"/>
              </a:ext>
            </a:extLst>
          </p:cNvPr>
          <p:cNvSpPr txBox="1"/>
          <p:nvPr/>
        </p:nvSpPr>
        <p:spPr>
          <a:xfrm>
            <a:off x="8660543" y="2981209"/>
            <a:ext cx="1205459" cy="523220"/>
          </a:xfrm>
          <a:prstGeom prst="rect">
            <a:avLst/>
          </a:prstGeom>
          <a:noFill/>
        </p:spPr>
        <p:txBody>
          <a:bodyPr wrap="square" rtlCol="0">
            <a:spAutoFit/>
          </a:bodyPr>
          <a:lstStyle/>
          <a:p>
            <a:pPr algn="ctr"/>
            <a:r>
              <a:rPr lang="en-US" sz="1400" b="1" dirty="0"/>
              <a:t>Classifier layers</a:t>
            </a:r>
          </a:p>
        </p:txBody>
      </p:sp>
      <p:sp>
        <p:nvSpPr>
          <p:cNvPr id="9" name="TextBox 8">
            <a:extLst>
              <a:ext uri="{FF2B5EF4-FFF2-40B4-BE49-F238E27FC236}">
                <a16:creationId xmlns:a16="http://schemas.microsoft.com/office/drawing/2014/main" id="{4B6CA9BD-F814-2AAB-33F6-974A874ACA94}"/>
              </a:ext>
            </a:extLst>
          </p:cNvPr>
          <p:cNvSpPr txBox="1"/>
          <p:nvPr/>
        </p:nvSpPr>
        <p:spPr>
          <a:xfrm>
            <a:off x="8828876" y="5429601"/>
            <a:ext cx="1205459" cy="523220"/>
          </a:xfrm>
          <a:prstGeom prst="rect">
            <a:avLst/>
          </a:prstGeom>
          <a:noFill/>
        </p:spPr>
        <p:txBody>
          <a:bodyPr wrap="square" rtlCol="0">
            <a:spAutoFit/>
          </a:bodyPr>
          <a:lstStyle/>
          <a:p>
            <a:pPr algn="ctr"/>
            <a:r>
              <a:rPr lang="en-US" sz="1400" b="1" dirty="0"/>
              <a:t>Classifier layers</a:t>
            </a:r>
          </a:p>
        </p:txBody>
      </p:sp>
    </p:spTree>
    <p:custDataLst>
      <p:tags r:id="rId1"/>
    </p:custDataLst>
    <p:extLst>
      <p:ext uri="{BB962C8B-B14F-4D97-AF65-F5344CB8AC3E}">
        <p14:creationId xmlns:p14="http://schemas.microsoft.com/office/powerpoint/2010/main" val="236734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6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9" presetClass="emph" presetSubtype="0" fill="hold" nodeType="withEffect">
                                  <p:stCondLst>
                                    <p:cond delay="0"/>
                                  </p:stCondLst>
                                  <p:childTnLst>
                                    <p:animClr clrSpc="rgb" dir="cw">
                                      <p:cBhvr override="childStyle">
                                        <p:cTn id="22" dur="500" fill="hold"/>
                                        <p:tgtEl>
                                          <p:spTgt spid="14354"/>
                                        </p:tgtEl>
                                        <p:attrNameLst>
                                          <p:attrName>style.color</p:attrName>
                                        </p:attrNameLst>
                                      </p:cBhvr>
                                      <p:to>
                                        <a:srgbClr val="D0CECE"/>
                                      </p:to>
                                    </p:animClr>
                                    <p:animClr clrSpc="rgb" dir="cw">
                                      <p:cBhvr>
                                        <p:cTn id="23" dur="500" fill="hold"/>
                                        <p:tgtEl>
                                          <p:spTgt spid="14354"/>
                                        </p:tgtEl>
                                        <p:attrNameLst>
                                          <p:attrName>fillcolor</p:attrName>
                                        </p:attrNameLst>
                                      </p:cBhvr>
                                      <p:to>
                                        <a:srgbClr val="D0CECE"/>
                                      </p:to>
                                    </p:animClr>
                                    <p:set>
                                      <p:cBhvr>
                                        <p:cTn id="24" dur="500" fill="hold"/>
                                        <p:tgtEl>
                                          <p:spTgt spid="14354"/>
                                        </p:tgtEl>
                                        <p:attrNameLst>
                                          <p:attrName>fill.type</p:attrName>
                                        </p:attrNameLst>
                                      </p:cBhvr>
                                      <p:to>
                                        <p:strVal val="solid"/>
                                      </p:to>
                                    </p:set>
                                    <p:set>
                                      <p:cBhvr>
                                        <p:cTn id="25" dur="500" fill="hold"/>
                                        <p:tgtEl>
                                          <p:spTgt spid="14354"/>
                                        </p:tgtEl>
                                        <p:attrNameLst>
                                          <p:attrName>fill.on</p:attrName>
                                        </p:attrNameLst>
                                      </p:cBhvr>
                                      <p:to>
                                        <p:strVal val="true"/>
                                      </p:to>
                                    </p:set>
                                  </p:childTnLst>
                                </p:cTn>
                              </p:par>
                              <p:par>
                                <p:cTn id="26" presetID="19" presetClass="emph" presetSubtype="0" fill="hold" nodeType="withEffect">
                                  <p:stCondLst>
                                    <p:cond delay="0"/>
                                  </p:stCondLst>
                                  <p:childTnLst>
                                    <p:animClr clrSpc="rgb" dir="cw">
                                      <p:cBhvr override="childStyle">
                                        <p:cTn id="27" dur="500" fill="hold"/>
                                        <p:tgtEl>
                                          <p:spTgt spid="14356"/>
                                        </p:tgtEl>
                                        <p:attrNameLst>
                                          <p:attrName>style.color</p:attrName>
                                        </p:attrNameLst>
                                      </p:cBhvr>
                                      <p:to>
                                        <a:srgbClr val="D0CECE"/>
                                      </p:to>
                                    </p:animClr>
                                    <p:animClr clrSpc="rgb" dir="cw">
                                      <p:cBhvr>
                                        <p:cTn id="28" dur="500" fill="hold"/>
                                        <p:tgtEl>
                                          <p:spTgt spid="14356"/>
                                        </p:tgtEl>
                                        <p:attrNameLst>
                                          <p:attrName>fillcolor</p:attrName>
                                        </p:attrNameLst>
                                      </p:cBhvr>
                                      <p:to>
                                        <a:srgbClr val="D0CECE"/>
                                      </p:to>
                                    </p:animClr>
                                    <p:set>
                                      <p:cBhvr>
                                        <p:cTn id="29" dur="500" fill="hold"/>
                                        <p:tgtEl>
                                          <p:spTgt spid="14356"/>
                                        </p:tgtEl>
                                        <p:attrNameLst>
                                          <p:attrName>fill.type</p:attrName>
                                        </p:attrNameLst>
                                      </p:cBhvr>
                                      <p:to>
                                        <p:strVal val="solid"/>
                                      </p:to>
                                    </p:set>
                                    <p:set>
                                      <p:cBhvr>
                                        <p:cTn id="30" dur="500" fill="hold"/>
                                        <p:tgtEl>
                                          <p:spTgt spid="14356"/>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7"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21688B07-0E42-44B8-BF4A-871D146C4B6D}"/>
              </a:ext>
            </a:extLst>
          </p:cNvPr>
          <p:cNvSpPr>
            <a:spLocks noGrp="1"/>
          </p:cNvSpPr>
          <p:nvPr>
            <p:ph type="title"/>
          </p:nvPr>
        </p:nvSpPr>
        <p:spPr>
          <a:xfrm>
            <a:off x="419320" y="292973"/>
            <a:ext cx="11144491" cy="801276"/>
          </a:xfrm>
        </p:spPr>
        <p:txBody>
          <a:bodyPr>
            <a:normAutofit/>
          </a:bodyPr>
          <a:lstStyle/>
          <a:p>
            <a:r>
              <a:rPr lang="en-US" altLang="zh-CN" sz="3600" dirty="0"/>
              <a:t>Real-World Testbed Evaluation</a:t>
            </a:r>
          </a:p>
        </p:txBody>
      </p:sp>
      <p:sp>
        <p:nvSpPr>
          <p:cNvPr id="13" name="矩形 12">
            <a:extLst>
              <a:ext uri="{FF2B5EF4-FFF2-40B4-BE49-F238E27FC236}">
                <a16:creationId xmlns:a16="http://schemas.microsoft.com/office/drawing/2014/main" id="{7DFCB747-7FFE-0144-8418-80E2ED2B7F0D}"/>
              </a:ext>
            </a:extLst>
          </p:cNvPr>
          <p:cNvSpPr/>
          <p:nvPr/>
        </p:nvSpPr>
        <p:spPr>
          <a:xfrm>
            <a:off x="419320" y="4169442"/>
            <a:ext cx="5274898" cy="426527"/>
          </a:xfrm>
          <a:prstGeom prst="rect">
            <a:avLst/>
          </a:prstGeom>
        </p:spPr>
        <p:txBody>
          <a:bodyPr wrap="square">
            <a:spAutoFit/>
          </a:bodyPr>
          <a:lstStyle/>
          <a:p>
            <a:pPr marL="342900" lvl="1" indent="-342900">
              <a:lnSpc>
                <a:spcPct val="90000"/>
              </a:lnSpc>
              <a:spcBef>
                <a:spcPts val="1000"/>
              </a:spcBef>
              <a:buFont typeface="Wingdings" panose="05000000000000000000" pitchFamily="2" charset="2"/>
              <a:buChar char="Ø"/>
            </a:pPr>
            <a:r>
              <a:rPr lang="en-US" altLang="zh-CN" sz="2400" dirty="0">
                <a:solidFill>
                  <a:prstClr val="black"/>
                </a:solidFill>
                <a:latin typeface="Helvetica" pitchFamily="2" charset="0"/>
                <a:cs typeface="Helvetica" panose="020B0604020202020204" pitchFamily="34" charset="0"/>
              </a:rPr>
              <a:t>Clinical Deployment</a:t>
            </a:r>
            <a:endParaRPr lang="fr-FR" altLang="zh-CN" sz="2400" dirty="0">
              <a:latin typeface="Helvetica" pitchFamily="2" charset="0"/>
              <a:cs typeface="Helvetica" panose="020B0604020202020204" pitchFamily="34" charset="0"/>
            </a:endParaRPr>
          </a:p>
        </p:txBody>
      </p:sp>
      <p:sp>
        <p:nvSpPr>
          <p:cNvPr id="24" name="TextBox 23">
            <a:extLst>
              <a:ext uri="{FF2B5EF4-FFF2-40B4-BE49-F238E27FC236}">
                <a16:creationId xmlns:a16="http://schemas.microsoft.com/office/drawing/2014/main" id="{273FA4A5-5DC1-4FE2-BEB7-45E141AAC3D2}"/>
              </a:ext>
            </a:extLst>
          </p:cNvPr>
          <p:cNvSpPr txBox="1"/>
          <p:nvPr/>
        </p:nvSpPr>
        <p:spPr>
          <a:xfrm>
            <a:off x="6497784" y="4526956"/>
            <a:ext cx="5243837" cy="171418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latin typeface="Helvetica Light" panose="020B0403020202020204" pitchFamily="34" charset="0"/>
              </a:rPr>
              <a:t>Local learning</a:t>
            </a:r>
          </a:p>
          <a:p>
            <a:pPr marL="285750" indent="-285750">
              <a:lnSpc>
                <a:spcPct val="150000"/>
              </a:lnSpc>
              <a:buFont typeface="Arial" panose="020B0604020202020204" pitchFamily="34" charset="0"/>
              <a:buChar char="•"/>
            </a:pPr>
            <a:r>
              <a:rPr lang="en-US" dirty="0" err="1">
                <a:latin typeface="Helvetica Light" panose="020B0403020202020204" pitchFamily="34" charset="0"/>
              </a:rPr>
              <a:t>ConvFL</a:t>
            </a:r>
            <a:r>
              <a:rPr lang="en-US" dirty="0">
                <a:latin typeface="Helvetica Light" panose="020B0403020202020204" pitchFamily="34" charset="0"/>
              </a:rPr>
              <a:t> (Conventional Federated Learning)</a:t>
            </a:r>
          </a:p>
          <a:p>
            <a:pPr marL="285750" indent="-285750">
              <a:lnSpc>
                <a:spcPct val="150000"/>
              </a:lnSpc>
              <a:buFont typeface="Arial" panose="020B0604020202020204" pitchFamily="34" charset="0"/>
              <a:buChar char="•"/>
            </a:pPr>
            <a:r>
              <a:rPr lang="en-US" dirty="0" err="1">
                <a:latin typeface="Helvetica Light" panose="020B0403020202020204" pitchFamily="34" charset="0"/>
              </a:rPr>
              <a:t>MultiFL</a:t>
            </a:r>
            <a:r>
              <a:rPr lang="en-US" dirty="0">
                <a:latin typeface="Helvetica Light" panose="020B0403020202020204" pitchFamily="34" charset="0"/>
              </a:rPr>
              <a:t> (Multi-modal Federated Learning)</a:t>
            </a:r>
          </a:p>
          <a:p>
            <a:pPr marL="285750" indent="-285750">
              <a:lnSpc>
                <a:spcPct val="150000"/>
              </a:lnSpc>
              <a:buFont typeface="Arial" panose="020B0604020202020204" pitchFamily="34" charset="0"/>
              <a:buChar char="•"/>
            </a:pPr>
            <a:r>
              <a:rPr lang="en-US" dirty="0" err="1">
                <a:latin typeface="Helvetica Light" panose="020B0403020202020204" pitchFamily="34" charset="0"/>
              </a:rPr>
              <a:t>FedHGB</a:t>
            </a:r>
            <a:r>
              <a:rPr lang="en-US" dirty="0">
                <a:latin typeface="Helvetica Light" panose="020B0403020202020204" pitchFamily="34" charset="0"/>
              </a:rPr>
              <a:t> (Hierarchical Gradient Blending)</a:t>
            </a:r>
          </a:p>
        </p:txBody>
      </p:sp>
      <p:sp>
        <p:nvSpPr>
          <p:cNvPr id="2" name="矩形 12">
            <a:extLst>
              <a:ext uri="{FF2B5EF4-FFF2-40B4-BE49-F238E27FC236}">
                <a16:creationId xmlns:a16="http://schemas.microsoft.com/office/drawing/2014/main" id="{7FA94B69-067C-36F8-F56C-8CA1F6C82D62}"/>
              </a:ext>
            </a:extLst>
          </p:cNvPr>
          <p:cNvSpPr/>
          <p:nvPr/>
        </p:nvSpPr>
        <p:spPr>
          <a:xfrm>
            <a:off x="442863" y="1381173"/>
            <a:ext cx="8167737" cy="426527"/>
          </a:xfrm>
          <a:prstGeom prst="rect">
            <a:avLst/>
          </a:prstGeom>
        </p:spPr>
        <p:txBody>
          <a:bodyPr wrap="square">
            <a:spAutoFit/>
          </a:bodyPr>
          <a:lstStyle/>
          <a:p>
            <a:pPr marL="342900" lvl="1" indent="-342900">
              <a:lnSpc>
                <a:spcPct val="90000"/>
              </a:lnSpc>
              <a:spcBef>
                <a:spcPts val="1000"/>
              </a:spcBef>
              <a:buFont typeface="Wingdings" panose="05000000000000000000" pitchFamily="2" charset="2"/>
              <a:buChar char="Ø"/>
            </a:pPr>
            <a:r>
              <a:rPr lang="en-US" altLang="zh-CN" sz="2400" dirty="0">
                <a:solidFill>
                  <a:prstClr val="black"/>
                </a:solidFill>
                <a:latin typeface="Helvetica" pitchFamily="2" charset="0"/>
                <a:cs typeface="Helvetica" panose="020B0604020202020204" pitchFamily="34" charset="0"/>
              </a:rPr>
              <a:t>Multi-Modal Sensor Testbed for Alzheimer’s Monitoring</a:t>
            </a:r>
            <a:endParaRPr lang="fr-FR" altLang="zh-CN" sz="2400" dirty="0">
              <a:latin typeface="Helvetica" pitchFamily="2" charset="0"/>
              <a:cs typeface="Helvetica" panose="020B0604020202020204" pitchFamily="34" charset="0"/>
            </a:endParaRPr>
          </a:p>
        </p:txBody>
      </p:sp>
      <p:sp>
        <p:nvSpPr>
          <p:cNvPr id="5" name="矩形 12">
            <a:extLst>
              <a:ext uri="{FF2B5EF4-FFF2-40B4-BE49-F238E27FC236}">
                <a16:creationId xmlns:a16="http://schemas.microsoft.com/office/drawing/2014/main" id="{D9EE4819-3F7F-EC43-4C52-F4F68FCD25FF}"/>
              </a:ext>
            </a:extLst>
          </p:cNvPr>
          <p:cNvSpPr/>
          <p:nvPr/>
        </p:nvSpPr>
        <p:spPr>
          <a:xfrm>
            <a:off x="6096000" y="4077701"/>
            <a:ext cx="3190265" cy="426592"/>
          </a:xfrm>
          <a:prstGeom prst="rect">
            <a:avLst/>
          </a:prstGeom>
        </p:spPr>
        <p:txBody>
          <a:bodyPr wrap="square">
            <a:spAutoFit/>
          </a:bodyPr>
          <a:lstStyle/>
          <a:p>
            <a:pPr marL="342900" lvl="1" indent="-342900">
              <a:lnSpc>
                <a:spcPct val="90000"/>
              </a:lnSpc>
              <a:spcBef>
                <a:spcPts val="1000"/>
              </a:spcBef>
              <a:buFont typeface="Wingdings" panose="05000000000000000000" pitchFamily="2" charset="2"/>
              <a:buChar char="Ø"/>
            </a:pPr>
            <a:r>
              <a:rPr lang="en-US" altLang="zh-CN" sz="2400" b="1" dirty="0">
                <a:latin typeface="Helvetica Light" panose="020B0403020202020204" pitchFamily="34" charset="0"/>
                <a:cs typeface="Helvetica" panose="020B0604020202020204" pitchFamily="34" charset="0"/>
              </a:rPr>
              <a:t>Baselines</a:t>
            </a:r>
            <a:endParaRPr lang="en-US" altLang="zh-CN" sz="2400" dirty="0">
              <a:latin typeface="Helvetica Light" panose="020B0403020202020204" pitchFamily="34" charset="0"/>
              <a:cs typeface="Helvetica" panose="020B0604020202020204" pitchFamily="34" charset="0"/>
            </a:endParaRPr>
          </a:p>
        </p:txBody>
      </p:sp>
      <p:pic>
        <p:nvPicPr>
          <p:cNvPr id="6" name="Picture 5">
            <a:extLst>
              <a:ext uri="{FF2B5EF4-FFF2-40B4-BE49-F238E27FC236}">
                <a16:creationId xmlns:a16="http://schemas.microsoft.com/office/drawing/2014/main" id="{3D283416-A4A9-B419-C10A-270747AE1675}"/>
              </a:ext>
            </a:extLst>
          </p:cNvPr>
          <p:cNvPicPr>
            <a:picLocks noChangeAspect="1"/>
          </p:cNvPicPr>
          <p:nvPr/>
        </p:nvPicPr>
        <p:blipFill rotWithShape="1">
          <a:blip r:embed="rId4"/>
          <a:srcRect b="16985"/>
          <a:stretch/>
        </p:blipFill>
        <p:spPr>
          <a:xfrm>
            <a:off x="1335422" y="2088919"/>
            <a:ext cx="5178162" cy="1640131"/>
          </a:xfrm>
          <a:prstGeom prst="rect">
            <a:avLst/>
          </a:prstGeom>
        </p:spPr>
      </p:pic>
      <p:pic>
        <p:nvPicPr>
          <p:cNvPr id="7" name="Picture 6">
            <a:extLst>
              <a:ext uri="{FF2B5EF4-FFF2-40B4-BE49-F238E27FC236}">
                <a16:creationId xmlns:a16="http://schemas.microsoft.com/office/drawing/2014/main" id="{A6EED390-E87B-44C1-AAF9-878DBF443639}"/>
              </a:ext>
            </a:extLst>
          </p:cNvPr>
          <p:cNvPicPr>
            <a:picLocks noChangeAspect="1"/>
          </p:cNvPicPr>
          <p:nvPr/>
        </p:nvPicPr>
        <p:blipFill>
          <a:blip r:embed="rId5"/>
          <a:stretch>
            <a:fillRect/>
          </a:stretch>
        </p:blipFill>
        <p:spPr>
          <a:xfrm>
            <a:off x="7029778" y="2192243"/>
            <a:ext cx="4727643" cy="1666494"/>
          </a:xfrm>
          <a:prstGeom prst="rect">
            <a:avLst/>
          </a:prstGeom>
        </p:spPr>
      </p:pic>
      <p:pic>
        <p:nvPicPr>
          <p:cNvPr id="19" name="Picture 18">
            <a:extLst>
              <a:ext uri="{FF2B5EF4-FFF2-40B4-BE49-F238E27FC236}">
                <a16:creationId xmlns:a16="http://schemas.microsoft.com/office/drawing/2014/main" id="{73F28202-74A2-9B79-48AB-F96C8AA98B79}"/>
              </a:ext>
            </a:extLst>
          </p:cNvPr>
          <p:cNvPicPr>
            <a:picLocks noChangeAspect="1"/>
          </p:cNvPicPr>
          <p:nvPr/>
        </p:nvPicPr>
        <p:blipFill>
          <a:blip r:embed="rId6"/>
          <a:stretch>
            <a:fillRect/>
          </a:stretch>
        </p:blipFill>
        <p:spPr>
          <a:xfrm>
            <a:off x="547076" y="2004966"/>
            <a:ext cx="1755544" cy="1724083"/>
          </a:xfrm>
          <a:prstGeom prst="rect">
            <a:avLst/>
          </a:prstGeom>
        </p:spPr>
      </p:pic>
      <p:sp>
        <p:nvSpPr>
          <p:cNvPr id="20" name="TextBox 19">
            <a:extLst>
              <a:ext uri="{FF2B5EF4-FFF2-40B4-BE49-F238E27FC236}">
                <a16:creationId xmlns:a16="http://schemas.microsoft.com/office/drawing/2014/main" id="{00D0AA91-B40B-36D1-6368-2AC846D359AE}"/>
              </a:ext>
            </a:extLst>
          </p:cNvPr>
          <p:cNvSpPr txBox="1"/>
          <p:nvPr/>
        </p:nvSpPr>
        <p:spPr>
          <a:xfrm>
            <a:off x="747728" y="4595969"/>
            <a:ext cx="4946490" cy="129868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latin typeface="Helvetica Light" panose="020B0403020202020204" pitchFamily="34" charset="0"/>
              </a:rPr>
              <a:t>Participants (</a:t>
            </a:r>
            <a:r>
              <a:rPr lang="en-US" b="1" dirty="0">
                <a:latin typeface="Helvetica Light" panose="020B0403020202020204" pitchFamily="34" charset="0"/>
              </a:rPr>
              <a:t>N=16</a:t>
            </a:r>
            <a:r>
              <a:rPr lang="en-US" dirty="0">
                <a:latin typeface="Helvetica Light" panose="020B0403020202020204" pitchFamily="34" charset="0"/>
              </a:rPr>
              <a:t>): 6 AD, 6 mild cognitive impairment, 4 cognitively normal</a:t>
            </a:r>
          </a:p>
          <a:p>
            <a:pPr marL="285750" indent="-285750">
              <a:lnSpc>
                <a:spcPct val="150000"/>
              </a:lnSpc>
              <a:buFont typeface="Arial" panose="020B0604020202020204" pitchFamily="34" charset="0"/>
              <a:buChar char="•"/>
            </a:pPr>
            <a:r>
              <a:rPr lang="en-US" dirty="0">
                <a:latin typeface="Helvetica Light" panose="020B0403020202020204" pitchFamily="34" charset="0"/>
              </a:rPr>
              <a:t>Deployment: </a:t>
            </a:r>
            <a:r>
              <a:rPr lang="en-US" b="1" dirty="0">
                <a:latin typeface="Helvetica Light" panose="020B0403020202020204" pitchFamily="34" charset="0"/>
              </a:rPr>
              <a:t>four weeks</a:t>
            </a:r>
          </a:p>
        </p:txBody>
      </p:sp>
      <p:sp>
        <p:nvSpPr>
          <p:cNvPr id="8" name="Slide Number Placeholder 7">
            <a:extLst>
              <a:ext uri="{FF2B5EF4-FFF2-40B4-BE49-F238E27FC236}">
                <a16:creationId xmlns:a16="http://schemas.microsoft.com/office/drawing/2014/main" id="{679178F7-53F8-BB57-9C1F-C00B12D30B90}"/>
              </a:ext>
            </a:extLst>
          </p:cNvPr>
          <p:cNvSpPr>
            <a:spLocks noGrp="1"/>
          </p:cNvSpPr>
          <p:nvPr>
            <p:ph type="sldNum" sz="quarter" idx="12"/>
          </p:nvPr>
        </p:nvSpPr>
        <p:spPr/>
        <p:txBody>
          <a:bodyPr/>
          <a:lstStyle/>
          <a:p>
            <a:fld id="{8359160C-92F5-4CA3-ADFB-25E541243F54}" type="slidenum">
              <a:rPr lang="zh-CN" altLang="en-US" smtClean="0"/>
              <a:pPr/>
              <a:t>11</a:t>
            </a:fld>
            <a:endParaRPr lang="zh-CN" altLang="en-US"/>
          </a:p>
        </p:txBody>
      </p:sp>
    </p:spTree>
    <p:custDataLst>
      <p:tags r:id="rId1"/>
    </p:custDataLst>
    <p:extLst>
      <p:ext uri="{BB962C8B-B14F-4D97-AF65-F5344CB8AC3E}">
        <p14:creationId xmlns:p14="http://schemas.microsoft.com/office/powerpoint/2010/main" val="178480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p:bldP spid="5"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21688B07-0E42-44B8-BF4A-871D146C4B6D}"/>
              </a:ext>
            </a:extLst>
          </p:cNvPr>
          <p:cNvSpPr>
            <a:spLocks noGrp="1"/>
          </p:cNvSpPr>
          <p:nvPr>
            <p:ph type="title"/>
          </p:nvPr>
        </p:nvSpPr>
        <p:spPr>
          <a:xfrm>
            <a:off x="419320" y="292973"/>
            <a:ext cx="11144491" cy="801276"/>
          </a:xfrm>
        </p:spPr>
        <p:txBody>
          <a:bodyPr>
            <a:normAutofit/>
          </a:bodyPr>
          <a:lstStyle/>
          <a:p>
            <a:r>
              <a:rPr lang="en-US" altLang="zh-CN" sz="3600" dirty="0"/>
              <a:t>Real-World System Dynamics</a:t>
            </a:r>
          </a:p>
        </p:txBody>
      </p:sp>
      <p:sp>
        <p:nvSpPr>
          <p:cNvPr id="13" name="矩形 12">
            <a:extLst>
              <a:ext uri="{FF2B5EF4-FFF2-40B4-BE49-F238E27FC236}">
                <a16:creationId xmlns:a16="http://schemas.microsoft.com/office/drawing/2014/main" id="{7DFCB747-7FFE-0144-8418-80E2ED2B7F0D}"/>
              </a:ext>
            </a:extLst>
          </p:cNvPr>
          <p:cNvSpPr/>
          <p:nvPr/>
        </p:nvSpPr>
        <p:spPr>
          <a:xfrm>
            <a:off x="266672" y="3689536"/>
            <a:ext cx="4683622" cy="426527"/>
          </a:xfrm>
          <a:prstGeom prst="rect">
            <a:avLst/>
          </a:prstGeom>
        </p:spPr>
        <p:txBody>
          <a:bodyPr wrap="square">
            <a:spAutoFit/>
          </a:bodyPr>
          <a:lstStyle/>
          <a:p>
            <a:pPr marL="342900" lvl="1" indent="-342900">
              <a:lnSpc>
                <a:spcPct val="90000"/>
              </a:lnSpc>
              <a:spcBef>
                <a:spcPts val="1000"/>
              </a:spcBef>
              <a:buFont typeface="Wingdings" panose="05000000000000000000" pitchFamily="2" charset="2"/>
              <a:buChar char="Ø"/>
            </a:pPr>
            <a:r>
              <a:rPr lang="en-US" altLang="zh-CN" sz="2400" dirty="0">
                <a:solidFill>
                  <a:prstClr val="black"/>
                </a:solidFill>
                <a:latin typeface="Helvetica" pitchFamily="2" charset="0"/>
                <a:cs typeface="Helvetica" panose="020B0604020202020204" pitchFamily="34" charset="0"/>
              </a:rPr>
              <a:t>Dynamics of Resources </a:t>
            </a:r>
          </a:p>
        </p:txBody>
      </p:sp>
      <p:sp>
        <p:nvSpPr>
          <p:cNvPr id="2" name="矩形 12">
            <a:extLst>
              <a:ext uri="{FF2B5EF4-FFF2-40B4-BE49-F238E27FC236}">
                <a16:creationId xmlns:a16="http://schemas.microsoft.com/office/drawing/2014/main" id="{7FA94B69-067C-36F8-F56C-8CA1F6C82D62}"/>
              </a:ext>
            </a:extLst>
          </p:cNvPr>
          <p:cNvSpPr/>
          <p:nvPr/>
        </p:nvSpPr>
        <p:spPr>
          <a:xfrm>
            <a:off x="442864" y="1381173"/>
            <a:ext cx="4851808" cy="426527"/>
          </a:xfrm>
          <a:prstGeom prst="rect">
            <a:avLst/>
          </a:prstGeom>
        </p:spPr>
        <p:txBody>
          <a:bodyPr wrap="square">
            <a:spAutoFit/>
          </a:bodyPr>
          <a:lstStyle/>
          <a:p>
            <a:pPr marL="342900" lvl="1" indent="-342900">
              <a:lnSpc>
                <a:spcPct val="90000"/>
              </a:lnSpc>
              <a:spcBef>
                <a:spcPts val="1000"/>
              </a:spcBef>
              <a:buFont typeface="Wingdings" panose="05000000000000000000" pitchFamily="2" charset="2"/>
              <a:buChar char="Ø"/>
            </a:pPr>
            <a:r>
              <a:rPr lang="en-US" altLang="zh-CN" sz="2400" dirty="0">
                <a:solidFill>
                  <a:prstClr val="black"/>
                </a:solidFill>
                <a:latin typeface="Helvetica" pitchFamily="2" charset="0"/>
                <a:cs typeface="Helvetica" panose="020B0604020202020204" pitchFamily="34" charset="0"/>
              </a:rPr>
              <a:t>Sensor Dynamics</a:t>
            </a:r>
            <a:endParaRPr lang="fr-FR" altLang="zh-CN" sz="2400" dirty="0">
              <a:latin typeface="Helvetica" pitchFamily="2" charset="0"/>
              <a:cs typeface="Helvetica" panose="020B0604020202020204" pitchFamily="34" charset="0"/>
            </a:endParaRPr>
          </a:p>
        </p:txBody>
      </p:sp>
      <p:pic>
        <p:nvPicPr>
          <p:cNvPr id="9" name="Picture 8" descr="Chart, waterfall chart&#10;&#10;Description automatically generated">
            <a:extLst>
              <a:ext uri="{FF2B5EF4-FFF2-40B4-BE49-F238E27FC236}">
                <a16:creationId xmlns:a16="http://schemas.microsoft.com/office/drawing/2014/main" id="{B0167C18-6327-3925-6D88-83606E985856}"/>
              </a:ext>
            </a:extLst>
          </p:cNvPr>
          <p:cNvPicPr>
            <a:picLocks noChangeAspect="1"/>
          </p:cNvPicPr>
          <p:nvPr/>
        </p:nvPicPr>
        <p:blipFill rotWithShape="1">
          <a:blip r:embed="rId4">
            <a:extLst>
              <a:ext uri="{28A0092B-C50C-407E-A947-70E740481C1C}">
                <a14:useLocalDpi xmlns:a14="http://schemas.microsoft.com/office/drawing/2010/main" val="0"/>
              </a:ext>
            </a:extLst>
          </a:blip>
          <a:srcRect l="7067" t="42895"/>
          <a:stretch/>
        </p:blipFill>
        <p:spPr>
          <a:xfrm>
            <a:off x="1413872" y="2018102"/>
            <a:ext cx="6945731" cy="1707197"/>
          </a:xfrm>
          <a:prstGeom prst="rect">
            <a:avLst/>
          </a:prstGeom>
        </p:spPr>
      </p:pic>
      <p:sp>
        <p:nvSpPr>
          <p:cNvPr id="10" name="TextBox 9">
            <a:extLst>
              <a:ext uri="{FF2B5EF4-FFF2-40B4-BE49-F238E27FC236}">
                <a16:creationId xmlns:a16="http://schemas.microsoft.com/office/drawing/2014/main" id="{A9C064B8-040C-DD75-619D-AB71122D29D0}"/>
              </a:ext>
            </a:extLst>
          </p:cNvPr>
          <p:cNvSpPr txBox="1"/>
          <p:nvPr/>
        </p:nvSpPr>
        <p:spPr>
          <a:xfrm>
            <a:off x="120905" y="2332837"/>
            <a:ext cx="1488308" cy="830997"/>
          </a:xfrm>
          <a:prstGeom prst="rect">
            <a:avLst/>
          </a:prstGeom>
          <a:noFill/>
        </p:spPr>
        <p:txBody>
          <a:bodyPr wrap="square" rtlCol="0">
            <a:spAutoFit/>
          </a:bodyPr>
          <a:lstStyle/>
          <a:p>
            <a:pPr algn="ctr"/>
            <a:r>
              <a:rPr lang="en-US" sz="1600" b="1" dirty="0">
                <a:solidFill>
                  <a:schemeClr val="tx1">
                    <a:lumMod val="85000"/>
                    <a:lumOff val="15000"/>
                  </a:schemeClr>
                </a:solidFill>
                <a:latin typeface="Times New Roman" panose="02020603050405020304" pitchFamily="18" charset="0"/>
                <a:cs typeface="Times New Roman" panose="02020603050405020304" pitchFamily="18" charset="0"/>
              </a:rPr>
              <a:t>Times of sensor down per day </a:t>
            </a:r>
          </a:p>
        </p:txBody>
      </p:sp>
      <p:grpSp>
        <p:nvGrpSpPr>
          <p:cNvPr id="18" name="Group 17">
            <a:extLst>
              <a:ext uri="{FF2B5EF4-FFF2-40B4-BE49-F238E27FC236}">
                <a16:creationId xmlns:a16="http://schemas.microsoft.com/office/drawing/2014/main" id="{C527BC39-2FD0-B7AC-0E17-D75705768378}"/>
              </a:ext>
            </a:extLst>
          </p:cNvPr>
          <p:cNvGrpSpPr/>
          <p:nvPr/>
        </p:nvGrpSpPr>
        <p:grpSpPr>
          <a:xfrm>
            <a:off x="985524" y="4435345"/>
            <a:ext cx="7164769" cy="2082964"/>
            <a:chOff x="6409341" y="4169348"/>
            <a:chExt cx="7164769" cy="2082964"/>
          </a:xfrm>
        </p:grpSpPr>
        <p:pic>
          <p:nvPicPr>
            <p:cNvPr id="14" name="Picture 13" descr="A picture containing text, line, screenshot, font&#10;&#10;Description automatically generated">
              <a:extLst>
                <a:ext uri="{FF2B5EF4-FFF2-40B4-BE49-F238E27FC236}">
                  <a16:creationId xmlns:a16="http://schemas.microsoft.com/office/drawing/2014/main" id="{8FFE37FB-5B70-6A9C-00B6-0F8705B846BB}"/>
                </a:ext>
              </a:extLst>
            </p:cNvPr>
            <p:cNvPicPr>
              <a:picLocks noChangeAspect="1"/>
            </p:cNvPicPr>
            <p:nvPr/>
          </p:nvPicPr>
          <p:blipFill rotWithShape="1">
            <a:blip r:embed="rId5">
              <a:extLst>
                <a:ext uri="{28A0092B-C50C-407E-A947-70E740481C1C}">
                  <a14:useLocalDpi xmlns:a14="http://schemas.microsoft.com/office/drawing/2010/main" val="0"/>
                </a:ext>
              </a:extLst>
            </a:blip>
            <a:srcRect t="50662"/>
            <a:stretch/>
          </p:blipFill>
          <p:spPr>
            <a:xfrm>
              <a:off x="6409341" y="4169348"/>
              <a:ext cx="7164769" cy="1741545"/>
            </a:xfrm>
            <a:prstGeom prst="rect">
              <a:avLst/>
            </a:prstGeom>
          </p:spPr>
        </p:pic>
        <p:sp>
          <p:nvSpPr>
            <p:cNvPr id="15" name="TextBox 14">
              <a:extLst>
                <a:ext uri="{FF2B5EF4-FFF2-40B4-BE49-F238E27FC236}">
                  <a16:creationId xmlns:a16="http://schemas.microsoft.com/office/drawing/2014/main" id="{CEC99645-26A1-160E-F324-454194E61EE1}"/>
                </a:ext>
              </a:extLst>
            </p:cNvPr>
            <p:cNvSpPr txBox="1"/>
            <p:nvPr/>
          </p:nvSpPr>
          <p:spPr>
            <a:xfrm>
              <a:off x="8303342" y="5882980"/>
              <a:ext cx="2795958" cy="369332"/>
            </a:xfrm>
            <a:prstGeom prst="rect">
              <a:avLst/>
            </a:prstGeom>
            <a:noFill/>
          </p:spPr>
          <p:txBody>
            <a:bodyPr wrap="none" rtlCol="0">
              <a:spAutoFit/>
            </a:bodyPr>
            <a:lstStyle/>
            <a:p>
              <a:r>
                <a:rPr lang="en-US" dirty="0"/>
                <a:t>Bandwidth of 4G networks</a:t>
              </a:r>
            </a:p>
          </p:txBody>
        </p:sp>
      </p:grpSp>
      <p:sp>
        <p:nvSpPr>
          <p:cNvPr id="5" name="Slide Number Placeholder 4">
            <a:extLst>
              <a:ext uri="{FF2B5EF4-FFF2-40B4-BE49-F238E27FC236}">
                <a16:creationId xmlns:a16="http://schemas.microsoft.com/office/drawing/2014/main" id="{C36B8C57-FBAE-D4F7-39ED-7018A72078F3}"/>
              </a:ext>
            </a:extLst>
          </p:cNvPr>
          <p:cNvSpPr>
            <a:spLocks noGrp="1"/>
          </p:cNvSpPr>
          <p:nvPr>
            <p:ph type="sldNum" sz="quarter" idx="12"/>
          </p:nvPr>
        </p:nvSpPr>
        <p:spPr/>
        <p:txBody>
          <a:bodyPr/>
          <a:lstStyle/>
          <a:p>
            <a:fld id="{8359160C-92F5-4CA3-ADFB-25E541243F54}" type="slidenum">
              <a:rPr lang="zh-CN" altLang="en-US" smtClean="0"/>
              <a:pPr/>
              <a:t>12</a:t>
            </a:fld>
            <a:endParaRPr lang="zh-CN" altLang="en-US"/>
          </a:p>
        </p:txBody>
      </p:sp>
      <p:sp>
        <p:nvSpPr>
          <p:cNvPr id="3" name="TextBox 2">
            <a:extLst>
              <a:ext uri="{FF2B5EF4-FFF2-40B4-BE49-F238E27FC236}">
                <a16:creationId xmlns:a16="http://schemas.microsoft.com/office/drawing/2014/main" id="{9FA4D993-3A92-B8CC-42DB-357D7551B902}"/>
              </a:ext>
            </a:extLst>
          </p:cNvPr>
          <p:cNvSpPr txBox="1"/>
          <p:nvPr/>
        </p:nvSpPr>
        <p:spPr>
          <a:xfrm>
            <a:off x="8958249" y="2327298"/>
            <a:ext cx="2922704" cy="509370"/>
          </a:xfrm>
          <a:prstGeom prst="rect">
            <a:avLst/>
          </a:prstGeom>
          <a:noFill/>
        </p:spPr>
        <p:txBody>
          <a:bodyPr wrap="square" rtlCol="0">
            <a:spAutoFit/>
          </a:bodyPr>
          <a:lstStyle/>
          <a:p>
            <a:pPr>
              <a:lnSpc>
                <a:spcPct val="150000"/>
              </a:lnSpc>
            </a:pPr>
            <a:r>
              <a:rPr lang="en-US" sz="2000" dirty="0">
                <a:latin typeface="Helvetica Light" panose="020B0403020202020204" pitchFamily="34" charset="0"/>
              </a:rPr>
              <a:t>Modality heterogeneity </a:t>
            </a:r>
          </a:p>
        </p:txBody>
      </p:sp>
      <p:sp>
        <p:nvSpPr>
          <p:cNvPr id="6" name="TextBox 5">
            <a:extLst>
              <a:ext uri="{FF2B5EF4-FFF2-40B4-BE49-F238E27FC236}">
                <a16:creationId xmlns:a16="http://schemas.microsoft.com/office/drawing/2014/main" id="{D6A50478-455D-F333-13A7-172750EEA331}"/>
              </a:ext>
            </a:extLst>
          </p:cNvPr>
          <p:cNvSpPr txBox="1"/>
          <p:nvPr/>
        </p:nvSpPr>
        <p:spPr>
          <a:xfrm>
            <a:off x="8780257" y="4793954"/>
            <a:ext cx="3195931" cy="509370"/>
          </a:xfrm>
          <a:prstGeom prst="rect">
            <a:avLst/>
          </a:prstGeom>
          <a:noFill/>
        </p:spPr>
        <p:txBody>
          <a:bodyPr wrap="square" rtlCol="0">
            <a:spAutoFit/>
          </a:bodyPr>
          <a:lstStyle/>
          <a:p>
            <a:pPr>
              <a:lnSpc>
                <a:spcPct val="150000"/>
              </a:lnSpc>
            </a:pPr>
            <a:r>
              <a:rPr lang="en-US" sz="2000" dirty="0">
                <a:latin typeface="Helvetica Light" panose="020B0403020202020204" pitchFamily="34" charset="0"/>
              </a:rPr>
              <a:t>Significant training latency</a:t>
            </a:r>
          </a:p>
        </p:txBody>
      </p:sp>
      <p:cxnSp>
        <p:nvCxnSpPr>
          <p:cNvPr id="7" name="Straight Arrow Connector 6">
            <a:extLst>
              <a:ext uri="{FF2B5EF4-FFF2-40B4-BE49-F238E27FC236}">
                <a16:creationId xmlns:a16="http://schemas.microsoft.com/office/drawing/2014/main" id="{CDB284A4-13CC-24D8-5F21-733C919D5B15}"/>
              </a:ext>
            </a:extLst>
          </p:cNvPr>
          <p:cNvCxnSpPr>
            <a:cxnSpLocks/>
          </p:cNvCxnSpPr>
          <p:nvPr/>
        </p:nvCxnSpPr>
        <p:spPr>
          <a:xfrm>
            <a:off x="8559993" y="2642930"/>
            <a:ext cx="32692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6FC9727-DE5F-C4A3-9580-8CEE505D49D7}"/>
              </a:ext>
            </a:extLst>
          </p:cNvPr>
          <p:cNvCxnSpPr>
            <a:cxnSpLocks/>
          </p:cNvCxnSpPr>
          <p:nvPr/>
        </p:nvCxnSpPr>
        <p:spPr>
          <a:xfrm>
            <a:off x="8440005" y="5123300"/>
            <a:ext cx="32692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68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99B2EB9-5362-C39F-2177-EC67596AAB9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66375" y="2122713"/>
            <a:ext cx="4976637" cy="3247398"/>
          </a:xfrm>
          <a:prstGeom prst="rect">
            <a:avLst/>
          </a:prstGeom>
        </p:spPr>
      </p:pic>
      <p:sp>
        <p:nvSpPr>
          <p:cNvPr id="5" name="标题 4">
            <a:extLst>
              <a:ext uri="{FF2B5EF4-FFF2-40B4-BE49-F238E27FC236}">
                <a16:creationId xmlns:a16="http://schemas.microsoft.com/office/drawing/2014/main" id="{CEBF49F1-795A-4BAE-B3FE-3C5B868E5C82}"/>
              </a:ext>
            </a:extLst>
          </p:cNvPr>
          <p:cNvSpPr>
            <a:spLocks noGrp="1"/>
          </p:cNvSpPr>
          <p:nvPr>
            <p:ph type="title"/>
          </p:nvPr>
        </p:nvSpPr>
        <p:spPr>
          <a:xfrm>
            <a:off x="361607" y="382485"/>
            <a:ext cx="7710338" cy="684311"/>
          </a:xfrm>
        </p:spPr>
        <p:txBody>
          <a:bodyPr>
            <a:normAutofit/>
          </a:bodyPr>
          <a:lstStyle/>
          <a:p>
            <a:r>
              <a:rPr lang="en-US" altLang="zh-CN" sz="3600" dirty="0">
                <a:latin typeface="Helvetica" panose="020B0604020202020204" pitchFamily="34" charset="0"/>
                <a:cs typeface="Helvetica" panose="020B0604020202020204" pitchFamily="34" charset="0"/>
              </a:rPr>
              <a:t>Results on Real-World AD Testbed </a:t>
            </a:r>
            <a:endParaRPr lang="zh-CN" altLang="en-US" sz="3600" dirty="0">
              <a:latin typeface="Helvetica" panose="020B0604020202020204" pitchFamily="34" charset="0"/>
              <a:cs typeface="Helvetica" panose="020B0604020202020204" pitchFamily="34" charset="0"/>
            </a:endParaRPr>
          </a:p>
        </p:txBody>
      </p:sp>
      <p:sp>
        <p:nvSpPr>
          <p:cNvPr id="17" name="内容占位符 2">
            <a:extLst>
              <a:ext uri="{FF2B5EF4-FFF2-40B4-BE49-F238E27FC236}">
                <a16:creationId xmlns:a16="http://schemas.microsoft.com/office/drawing/2014/main" id="{D67C8E4E-A162-6E4B-8B5A-1F538AABDC3C}"/>
              </a:ext>
            </a:extLst>
          </p:cNvPr>
          <p:cNvSpPr txBox="1">
            <a:spLocks/>
          </p:cNvSpPr>
          <p:nvPr/>
        </p:nvSpPr>
        <p:spPr>
          <a:xfrm>
            <a:off x="554421" y="1419484"/>
            <a:ext cx="4194628" cy="539436"/>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Wingdings" panose="05000000000000000000" pitchFamily="2" charset="2"/>
              <a:buChar char="Ø"/>
              <a:defRPr lang="en-US" altLang="zh-CN" sz="2400" b="0" kern="1200" smtClean="0">
                <a:solidFill>
                  <a:schemeClr val="tx1"/>
                </a:solidFill>
                <a:latin typeface="+mn-lt"/>
                <a:ea typeface="+mn-ea"/>
                <a:cs typeface="Helvetica" panose="020B0604020202020204" pitchFamily="34" charset="0"/>
              </a:defRPr>
            </a:lvl1pPr>
            <a:lvl2pPr marL="544068" indent="-342900" algn="l" defTabSz="914400" rtl="0" eaLnBrk="1" latinLnBrk="0" hangingPunct="1">
              <a:lnSpc>
                <a:spcPct val="90000"/>
              </a:lnSpc>
              <a:spcBef>
                <a:spcPts val="500"/>
              </a:spcBef>
              <a:buFont typeface="Arial" panose="020B0604020202020204" pitchFamily="34" charset="0"/>
              <a:buChar char="•"/>
              <a:defRPr lang="en-US" altLang="zh-CN" sz="2200" kern="1200" smtClean="0">
                <a:solidFill>
                  <a:schemeClr val="tx1"/>
                </a:solidFill>
                <a:latin typeface="+mn-lt"/>
                <a:ea typeface="+mn-ea"/>
                <a:cs typeface="Helvetica" panose="020B0604020202020204" pitchFamily="34" charset="0"/>
              </a:defRPr>
            </a:lvl2pPr>
            <a:lvl3pPr marL="726948"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Helvetica" panose="020B0604020202020204" pitchFamily="34" charset="0"/>
              </a:defRPr>
            </a:lvl4pPr>
            <a:lvl5pPr marL="74980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HK" dirty="0">
                <a:latin typeface="Helvetica" pitchFamily="2" charset="0"/>
                <a:sym typeface="Wingdings 2" panose="05020102010507070707" pitchFamily="18" charset="2"/>
              </a:rPr>
              <a:t>Accuracy</a:t>
            </a:r>
          </a:p>
        </p:txBody>
      </p:sp>
      <p:sp>
        <p:nvSpPr>
          <p:cNvPr id="10" name="内容占位符 2">
            <a:extLst>
              <a:ext uri="{FF2B5EF4-FFF2-40B4-BE49-F238E27FC236}">
                <a16:creationId xmlns:a16="http://schemas.microsoft.com/office/drawing/2014/main" id="{82E3C973-1C3D-8C6F-6407-693D3DE2876F}"/>
              </a:ext>
            </a:extLst>
          </p:cNvPr>
          <p:cNvSpPr txBox="1">
            <a:spLocks/>
          </p:cNvSpPr>
          <p:nvPr/>
        </p:nvSpPr>
        <p:spPr>
          <a:xfrm>
            <a:off x="6096000" y="1535162"/>
            <a:ext cx="3845458" cy="440111"/>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Wingdings" panose="05000000000000000000" pitchFamily="2" charset="2"/>
              <a:buChar char="Ø"/>
              <a:defRPr lang="en-US" altLang="zh-CN" sz="2400" b="0" kern="1200" smtClean="0">
                <a:solidFill>
                  <a:schemeClr val="tx1"/>
                </a:solidFill>
                <a:latin typeface="+mn-lt"/>
                <a:ea typeface="+mn-ea"/>
                <a:cs typeface="Helvetica" panose="020B0604020202020204" pitchFamily="34" charset="0"/>
              </a:defRPr>
            </a:lvl1pPr>
            <a:lvl2pPr marL="544068" indent="-342900" algn="l" defTabSz="914400" rtl="0" eaLnBrk="1" latinLnBrk="0" hangingPunct="1">
              <a:lnSpc>
                <a:spcPct val="90000"/>
              </a:lnSpc>
              <a:spcBef>
                <a:spcPts val="500"/>
              </a:spcBef>
              <a:buFont typeface="Arial" panose="020B0604020202020204" pitchFamily="34" charset="0"/>
              <a:buChar char="•"/>
              <a:defRPr lang="en-US" altLang="zh-CN" sz="2200" kern="1200" smtClean="0">
                <a:solidFill>
                  <a:schemeClr val="tx1"/>
                </a:solidFill>
                <a:latin typeface="+mn-lt"/>
                <a:ea typeface="+mn-ea"/>
                <a:cs typeface="Helvetica" panose="020B0604020202020204" pitchFamily="34" charset="0"/>
              </a:defRPr>
            </a:lvl2pPr>
            <a:lvl3pPr marL="726948"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Helvetica" panose="020B0604020202020204" pitchFamily="34" charset="0"/>
              </a:defRPr>
            </a:lvl4pPr>
            <a:lvl5pPr marL="74980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HK" dirty="0">
                <a:latin typeface="Helvetica" pitchFamily="2" charset="0"/>
                <a:sym typeface="Wingdings 2" panose="05020102010507070707" pitchFamily="18" charset="2"/>
              </a:rPr>
              <a:t>Training latency</a:t>
            </a:r>
          </a:p>
        </p:txBody>
      </p:sp>
      <p:pic>
        <p:nvPicPr>
          <p:cNvPr id="8" name="Picture 7" descr="Chart, bar chart&#10;&#10;Description automatically generated">
            <a:extLst>
              <a:ext uri="{FF2B5EF4-FFF2-40B4-BE49-F238E27FC236}">
                <a16:creationId xmlns:a16="http://schemas.microsoft.com/office/drawing/2014/main" id="{4D65D5F1-5A39-73A3-4923-AF47B0932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2042128"/>
            <a:ext cx="4194627" cy="3408569"/>
          </a:xfrm>
          <a:prstGeom prst="rect">
            <a:avLst/>
          </a:prstGeom>
        </p:spPr>
      </p:pic>
      <p:sp>
        <p:nvSpPr>
          <p:cNvPr id="9" name="内容占位符 2">
            <a:extLst>
              <a:ext uri="{FF2B5EF4-FFF2-40B4-BE49-F238E27FC236}">
                <a16:creationId xmlns:a16="http://schemas.microsoft.com/office/drawing/2014/main" id="{F78DC39C-A48F-8FEA-9AF4-C4145C55FFE2}"/>
              </a:ext>
            </a:extLst>
          </p:cNvPr>
          <p:cNvSpPr txBox="1">
            <a:spLocks/>
          </p:cNvSpPr>
          <p:nvPr/>
        </p:nvSpPr>
        <p:spPr>
          <a:xfrm>
            <a:off x="507248" y="5684519"/>
            <a:ext cx="4960581" cy="599361"/>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Wingdings" panose="05000000000000000000" pitchFamily="2" charset="2"/>
              <a:buChar char="Ø"/>
              <a:defRPr lang="en-US" altLang="zh-CN" sz="2400" b="0" kern="1200" smtClean="0">
                <a:solidFill>
                  <a:schemeClr val="tx1"/>
                </a:solidFill>
                <a:latin typeface="+mn-lt"/>
                <a:ea typeface="+mn-ea"/>
                <a:cs typeface="Helvetica" panose="020B0604020202020204" pitchFamily="34" charset="0"/>
              </a:defRPr>
            </a:lvl1pPr>
            <a:lvl2pPr marL="544068" indent="-342900" algn="l" defTabSz="914400" rtl="0" eaLnBrk="1" latinLnBrk="0" hangingPunct="1">
              <a:lnSpc>
                <a:spcPct val="90000"/>
              </a:lnSpc>
              <a:spcBef>
                <a:spcPts val="500"/>
              </a:spcBef>
              <a:buFont typeface="Arial" panose="020B0604020202020204" pitchFamily="34" charset="0"/>
              <a:buChar char="•"/>
              <a:defRPr lang="en-US" altLang="zh-CN" sz="2200" kern="1200" smtClean="0">
                <a:solidFill>
                  <a:schemeClr val="tx1"/>
                </a:solidFill>
                <a:latin typeface="+mn-lt"/>
                <a:ea typeface="+mn-ea"/>
                <a:cs typeface="Helvetica" panose="020B0604020202020204" pitchFamily="34" charset="0"/>
              </a:defRPr>
            </a:lvl2pPr>
            <a:lvl3pPr marL="726948"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Helvetica" panose="020B0604020202020204" pitchFamily="34" charset="0"/>
              </a:defRPr>
            </a:lvl4pPr>
            <a:lvl5pPr marL="74980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HK" sz="2000" dirty="0">
                <a:effectLst/>
                <a:latin typeface="Helvetica Light" panose="020B0403020202020204" pitchFamily="34" charset="0"/>
              </a:rPr>
              <a:t>Over </a:t>
            </a:r>
            <a:r>
              <a:rPr lang="en-HK" sz="2000" dirty="0">
                <a:solidFill>
                  <a:srgbClr val="FF0000"/>
                </a:solidFill>
                <a:latin typeface="Helvetica Light" panose="020B0403020202020204" pitchFamily="34" charset="0"/>
              </a:rPr>
              <a:t>2</a:t>
            </a:r>
            <a:r>
              <a:rPr lang="en-HK" sz="2000" dirty="0">
                <a:solidFill>
                  <a:srgbClr val="FF0000"/>
                </a:solidFill>
                <a:effectLst/>
                <a:latin typeface="Helvetica Light" panose="020B0403020202020204" pitchFamily="34" charset="0"/>
              </a:rPr>
              <a:t>0%</a:t>
            </a:r>
            <a:r>
              <a:rPr lang="en-HK" sz="2000" dirty="0">
                <a:effectLst/>
                <a:latin typeface="Helvetica Light" panose="020B0403020202020204" pitchFamily="34" charset="0"/>
              </a:rPr>
              <a:t> accuracy improvement.</a:t>
            </a:r>
            <a:endParaRPr lang="en-HK" sz="1600" dirty="0">
              <a:latin typeface="Helvetica Light" panose="020B0403020202020204" pitchFamily="34" charset="0"/>
            </a:endParaRPr>
          </a:p>
        </p:txBody>
      </p:sp>
      <p:sp>
        <p:nvSpPr>
          <p:cNvPr id="13" name="内容占位符 2">
            <a:extLst>
              <a:ext uri="{FF2B5EF4-FFF2-40B4-BE49-F238E27FC236}">
                <a16:creationId xmlns:a16="http://schemas.microsoft.com/office/drawing/2014/main" id="{0A11A288-20BF-2428-B7D6-8440F9B51A0B}"/>
              </a:ext>
            </a:extLst>
          </p:cNvPr>
          <p:cNvSpPr txBox="1">
            <a:spLocks/>
          </p:cNvSpPr>
          <p:nvPr/>
        </p:nvSpPr>
        <p:spPr>
          <a:xfrm>
            <a:off x="6724172" y="5702658"/>
            <a:ext cx="3772856" cy="365125"/>
          </a:xfrm>
          <a:prstGeom prst="rect">
            <a:avLst/>
          </a:prstGeom>
        </p:spPr>
        <p:txBody>
          <a:bodyPr vert="horz" lIns="91440" tIns="45720" rIns="91440" bIns="45720" rtlCol="0">
            <a:normAutofit lnSpcReduction="10000"/>
          </a:bodyPr>
          <a:lstStyle>
            <a:lvl1pPr marL="342900" indent="-342900" algn="l" defTabSz="914400" rtl="0" eaLnBrk="1" latinLnBrk="0" hangingPunct="1">
              <a:lnSpc>
                <a:spcPct val="90000"/>
              </a:lnSpc>
              <a:spcBef>
                <a:spcPts val="1000"/>
              </a:spcBef>
              <a:buFont typeface="Wingdings" panose="05000000000000000000" pitchFamily="2" charset="2"/>
              <a:buChar char="Ø"/>
              <a:defRPr lang="en-US" altLang="zh-CN" sz="2400" b="0" kern="1200" smtClean="0">
                <a:solidFill>
                  <a:schemeClr val="tx1"/>
                </a:solidFill>
                <a:latin typeface="+mn-lt"/>
                <a:ea typeface="+mn-ea"/>
                <a:cs typeface="Helvetica" panose="020B0604020202020204" pitchFamily="34" charset="0"/>
              </a:defRPr>
            </a:lvl1pPr>
            <a:lvl2pPr marL="544068" indent="-342900" algn="l" defTabSz="914400" rtl="0" eaLnBrk="1" latinLnBrk="0" hangingPunct="1">
              <a:lnSpc>
                <a:spcPct val="90000"/>
              </a:lnSpc>
              <a:spcBef>
                <a:spcPts val="500"/>
              </a:spcBef>
              <a:buFont typeface="Arial" panose="020B0604020202020204" pitchFamily="34" charset="0"/>
              <a:buChar char="•"/>
              <a:defRPr lang="en-US" altLang="zh-CN" sz="2200" kern="1200" smtClean="0">
                <a:solidFill>
                  <a:schemeClr val="tx1"/>
                </a:solidFill>
                <a:latin typeface="+mn-lt"/>
                <a:ea typeface="+mn-ea"/>
                <a:cs typeface="Helvetica" panose="020B0604020202020204" pitchFamily="34" charset="0"/>
              </a:defRPr>
            </a:lvl2pPr>
            <a:lvl3pPr marL="726948"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Helvetica" panose="020B0604020202020204" pitchFamily="34" charset="0"/>
              </a:defRPr>
            </a:lvl4pPr>
            <a:lvl5pPr marL="74980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HK" sz="2000" dirty="0">
                <a:effectLst/>
                <a:latin typeface="Helvetica Light" panose="020B0403020202020204" pitchFamily="34" charset="0"/>
              </a:rPr>
              <a:t>Reduce the training delay.</a:t>
            </a:r>
            <a:endParaRPr lang="en-HK" sz="1600" dirty="0">
              <a:latin typeface="Helvetica Light" panose="020B0403020202020204" pitchFamily="34" charset="0"/>
            </a:endParaRPr>
          </a:p>
        </p:txBody>
      </p:sp>
      <p:sp>
        <p:nvSpPr>
          <p:cNvPr id="4" name="Rectangle 3">
            <a:extLst>
              <a:ext uri="{FF2B5EF4-FFF2-40B4-BE49-F238E27FC236}">
                <a16:creationId xmlns:a16="http://schemas.microsoft.com/office/drawing/2014/main" id="{8E5F41E9-69CE-2141-CC36-72424AE90F6A}"/>
              </a:ext>
            </a:extLst>
          </p:cNvPr>
          <p:cNvSpPr/>
          <p:nvPr/>
        </p:nvSpPr>
        <p:spPr>
          <a:xfrm>
            <a:off x="4092314" y="2774412"/>
            <a:ext cx="314793" cy="2277273"/>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54263BC0-A4AC-1238-35BF-BF96B160D485}"/>
              </a:ext>
            </a:extLst>
          </p:cNvPr>
          <p:cNvSpPr>
            <a:spLocks noGrp="1"/>
          </p:cNvSpPr>
          <p:nvPr>
            <p:ph type="sldNum" sz="quarter" idx="12"/>
          </p:nvPr>
        </p:nvSpPr>
        <p:spPr/>
        <p:txBody>
          <a:bodyPr/>
          <a:lstStyle/>
          <a:p>
            <a:fld id="{8359160C-92F5-4CA3-ADFB-25E541243F54}" type="slidenum">
              <a:rPr lang="zh-CN" altLang="en-US" smtClean="0"/>
              <a:pPr/>
              <a:t>13</a:t>
            </a:fld>
            <a:endParaRPr lang="zh-CN" altLang="en-US"/>
          </a:p>
        </p:txBody>
      </p:sp>
      <p:sp>
        <p:nvSpPr>
          <p:cNvPr id="16" name="TextBox 15">
            <a:extLst>
              <a:ext uri="{FF2B5EF4-FFF2-40B4-BE49-F238E27FC236}">
                <a16:creationId xmlns:a16="http://schemas.microsoft.com/office/drawing/2014/main" id="{4F222910-7866-E1F3-A259-425A2E48BC09}"/>
              </a:ext>
            </a:extLst>
          </p:cNvPr>
          <p:cNvSpPr txBox="1"/>
          <p:nvPr/>
        </p:nvSpPr>
        <p:spPr>
          <a:xfrm>
            <a:off x="8935159" y="3985611"/>
            <a:ext cx="1634636" cy="584775"/>
          </a:xfrm>
          <a:prstGeom prst="rect">
            <a:avLst/>
          </a:prstGeom>
          <a:solidFill>
            <a:schemeClr val="bg1"/>
          </a:solidFill>
          <a:ln>
            <a:solidFill>
              <a:schemeClr val="bg1"/>
            </a:solidFill>
          </a:ln>
        </p:spPr>
        <p:txBody>
          <a:bodyPr wrap="square" rtlCol="0">
            <a:spAutoFit/>
          </a:bodyPr>
          <a:lstStyle/>
          <a:p>
            <a:pPr algn="ctr"/>
            <a:r>
              <a:rPr lang="en-US" sz="1600" b="1" dirty="0">
                <a:solidFill>
                  <a:srgbClr val="FF0000"/>
                </a:solidFill>
                <a:latin typeface="HELVETICA LIGHT" panose="020B0403020202020204" pitchFamily="34" charset="0"/>
              </a:rPr>
              <a:t>More balanced delays</a:t>
            </a:r>
          </a:p>
        </p:txBody>
      </p:sp>
      <p:sp>
        <p:nvSpPr>
          <p:cNvPr id="2" name="Rectangle 1">
            <a:extLst>
              <a:ext uri="{FF2B5EF4-FFF2-40B4-BE49-F238E27FC236}">
                <a16:creationId xmlns:a16="http://schemas.microsoft.com/office/drawing/2014/main" id="{2E36657A-B104-C5F0-1070-B0877E817CE8}"/>
              </a:ext>
            </a:extLst>
          </p:cNvPr>
          <p:cNvSpPr/>
          <p:nvPr/>
        </p:nvSpPr>
        <p:spPr>
          <a:xfrm>
            <a:off x="3099256" y="2774412"/>
            <a:ext cx="314793" cy="2277273"/>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357E410-1F45-F887-C9BD-06A4CFBBF3A6}"/>
              </a:ext>
            </a:extLst>
          </p:cNvPr>
          <p:cNvSpPr/>
          <p:nvPr/>
        </p:nvSpPr>
        <p:spPr>
          <a:xfrm>
            <a:off x="2103548" y="2755602"/>
            <a:ext cx="314793" cy="2277273"/>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3370908-D317-214D-6FA8-40AFFAA76F73}"/>
              </a:ext>
            </a:extLst>
          </p:cNvPr>
          <p:cNvSpPr/>
          <p:nvPr/>
        </p:nvSpPr>
        <p:spPr>
          <a:xfrm>
            <a:off x="1391314" y="2331458"/>
            <a:ext cx="481118" cy="236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ack text on a white background&#10;&#10;Description automatically generated with low confidence">
            <a:extLst>
              <a:ext uri="{FF2B5EF4-FFF2-40B4-BE49-F238E27FC236}">
                <a16:creationId xmlns:a16="http://schemas.microsoft.com/office/drawing/2014/main" id="{60D08A48-8CDD-1E93-82F0-E4593009CB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7643" y="2391363"/>
            <a:ext cx="592850" cy="176815"/>
          </a:xfrm>
          <a:prstGeom prst="rect">
            <a:avLst/>
          </a:prstGeom>
        </p:spPr>
      </p:pic>
      <p:pic>
        <p:nvPicPr>
          <p:cNvPr id="22" name="Picture 21">
            <a:extLst>
              <a:ext uri="{FF2B5EF4-FFF2-40B4-BE49-F238E27FC236}">
                <a16:creationId xmlns:a16="http://schemas.microsoft.com/office/drawing/2014/main" id="{3426761C-E961-466B-78FA-2454DFCF29F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966375" y="2141937"/>
            <a:ext cx="4968520" cy="3247399"/>
          </a:xfrm>
          <a:prstGeom prst="rect">
            <a:avLst/>
          </a:prstGeom>
        </p:spPr>
      </p:pic>
    </p:spTree>
    <p:custDataLst>
      <p:tags r:id="rId1"/>
    </p:custDataLst>
    <p:extLst>
      <p:ext uri="{BB962C8B-B14F-4D97-AF65-F5344CB8AC3E}">
        <p14:creationId xmlns:p14="http://schemas.microsoft.com/office/powerpoint/2010/main" val="320225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2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936B8E82-1098-4429-824D-782A963D556C}"/>
              </a:ext>
            </a:extLst>
          </p:cNvPr>
          <p:cNvSpPr>
            <a:spLocks noGrp="1"/>
          </p:cNvSpPr>
          <p:nvPr>
            <p:ph sz="half" idx="13"/>
          </p:nvPr>
        </p:nvSpPr>
        <p:spPr>
          <a:xfrm>
            <a:off x="554620" y="1361892"/>
            <a:ext cx="9754503" cy="483628"/>
          </a:xfrm>
        </p:spPr>
        <p:txBody>
          <a:bodyPr>
            <a:normAutofit/>
          </a:bodyPr>
          <a:lstStyle/>
          <a:p>
            <a:r>
              <a:rPr lang="en-US" altLang="zh-CN" b="1" dirty="0">
                <a:latin typeface="Helvetica Light" panose="020B0403020202020204" pitchFamily="34" charset="0"/>
              </a:rPr>
              <a:t>Harmony</a:t>
            </a:r>
            <a:r>
              <a:rPr lang="en-US" altLang="zh-CN" sz="2000" dirty="0">
                <a:latin typeface="Helvetica Light" panose="020B0403020202020204" pitchFamily="34" charset="0"/>
              </a:rPr>
              <a:t>: A new system for heterogeneous multi-modal federated learning</a:t>
            </a:r>
            <a:endParaRPr lang="en-US" altLang="zh-CN" sz="1050" dirty="0">
              <a:latin typeface="Helvetica Light" panose="020B0403020202020204" pitchFamily="34" charset="0"/>
            </a:endParaRPr>
          </a:p>
        </p:txBody>
      </p:sp>
      <p:sp>
        <p:nvSpPr>
          <p:cNvPr id="4" name="标题 3">
            <a:extLst>
              <a:ext uri="{FF2B5EF4-FFF2-40B4-BE49-F238E27FC236}">
                <a16:creationId xmlns:a16="http://schemas.microsoft.com/office/drawing/2014/main" id="{D036ABD3-E16E-45BE-8242-B733F5B91B5B}"/>
              </a:ext>
            </a:extLst>
          </p:cNvPr>
          <p:cNvSpPr>
            <a:spLocks noGrp="1"/>
          </p:cNvSpPr>
          <p:nvPr>
            <p:ph type="title"/>
          </p:nvPr>
        </p:nvSpPr>
        <p:spPr>
          <a:xfrm>
            <a:off x="554620" y="468513"/>
            <a:ext cx="10799180" cy="684311"/>
          </a:xfrm>
        </p:spPr>
        <p:txBody>
          <a:bodyPr>
            <a:normAutofit fontScale="90000"/>
          </a:bodyPr>
          <a:lstStyle/>
          <a:p>
            <a:r>
              <a:rPr lang="en-US" altLang="zh-CN"/>
              <a:t>Conclusion</a:t>
            </a:r>
            <a:endParaRPr lang="zh-CN" altLang="en-US"/>
          </a:p>
        </p:txBody>
      </p:sp>
      <p:sp>
        <p:nvSpPr>
          <p:cNvPr id="5" name="TextBox 4">
            <a:extLst>
              <a:ext uri="{FF2B5EF4-FFF2-40B4-BE49-F238E27FC236}">
                <a16:creationId xmlns:a16="http://schemas.microsoft.com/office/drawing/2014/main" id="{4475FA26-7AB9-C44C-8979-B2EA2915464E}"/>
              </a:ext>
            </a:extLst>
          </p:cNvPr>
          <p:cNvSpPr txBox="1"/>
          <p:nvPr/>
        </p:nvSpPr>
        <p:spPr>
          <a:xfrm>
            <a:off x="554620" y="4907324"/>
            <a:ext cx="2143536" cy="426592"/>
          </a:xfrm>
          <a:prstGeom prst="rect">
            <a:avLst/>
          </a:prstGeom>
          <a:noFill/>
        </p:spPr>
        <p:txBody>
          <a:bodyPr wrap="none" rtlCol="0">
            <a:spAutoFit/>
          </a:bodyPr>
          <a:lstStyle/>
          <a:p>
            <a:pPr marL="342900" lvl="0" indent="-342900">
              <a:lnSpc>
                <a:spcPct val="90000"/>
              </a:lnSpc>
              <a:spcBef>
                <a:spcPts val="1000"/>
              </a:spcBef>
              <a:buFont typeface="Wingdings" panose="05000000000000000000" pitchFamily="2" charset="2"/>
              <a:buChar char="Ø"/>
            </a:pPr>
            <a:r>
              <a:rPr lang="en-US" altLang="zh-CN" sz="2400" b="1" dirty="0">
                <a:solidFill>
                  <a:prstClr val="black"/>
                </a:solidFill>
                <a:latin typeface="HELVETICA LIGHT" panose="020B0403020202020204" pitchFamily="34" charset="0"/>
              </a:rPr>
              <a:t>Future work</a:t>
            </a:r>
          </a:p>
        </p:txBody>
      </p:sp>
      <p:sp>
        <p:nvSpPr>
          <p:cNvPr id="6" name="TextBox 5">
            <a:extLst>
              <a:ext uri="{FF2B5EF4-FFF2-40B4-BE49-F238E27FC236}">
                <a16:creationId xmlns:a16="http://schemas.microsoft.com/office/drawing/2014/main" id="{38026C7B-0E31-EA42-A28D-8E499AFE33A6}"/>
              </a:ext>
            </a:extLst>
          </p:cNvPr>
          <p:cNvSpPr txBox="1"/>
          <p:nvPr/>
        </p:nvSpPr>
        <p:spPr>
          <a:xfrm>
            <a:off x="790700" y="1808052"/>
            <a:ext cx="9983980" cy="509370"/>
          </a:xfrm>
          <a:prstGeom prst="rect">
            <a:avLst/>
          </a:prstGeom>
          <a:noFill/>
        </p:spPr>
        <p:txBody>
          <a:bodyPr wrap="square" rtlCol="0">
            <a:spAutoFit/>
          </a:bodyPr>
          <a:lstStyle/>
          <a:p>
            <a:pPr marL="726948" lvl="2" indent="-342900">
              <a:lnSpc>
                <a:spcPct val="150000"/>
              </a:lnSpc>
              <a:spcBef>
                <a:spcPts val="500"/>
              </a:spcBef>
              <a:buFont typeface="Arial" panose="020B0604020202020204" pitchFamily="34" charset="0"/>
              <a:buChar char="•"/>
            </a:pPr>
            <a:r>
              <a:rPr lang="en-US" altLang="zh-CN" sz="2000" dirty="0">
                <a:solidFill>
                  <a:prstClr val="black"/>
                </a:solidFill>
                <a:latin typeface="Helvetica Light" panose="020B0403020202020204" pitchFamily="34" charset="0"/>
              </a:rPr>
              <a:t>Disentangle multi-modal network training to harness the modality heterogeneity.</a:t>
            </a:r>
          </a:p>
        </p:txBody>
      </p:sp>
      <p:sp>
        <p:nvSpPr>
          <p:cNvPr id="7" name="TextBox 6">
            <a:extLst>
              <a:ext uri="{FF2B5EF4-FFF2-40B4-BE49-F238E27FC236}">
                <a16:creationId xmlns:a16="http://schemas.microsoft.com/office/drawing/2014/main" id="{48D02499-2CE3-844D-8E1A-2F93975F1DA7}"/>
              </a:ext>
            </a:extLst>
          </p:cNvPr>
          <p:cNvSpPr txBox="1"/>
          <p:nvPr/>
        </p:nvSpPr>
        <p:spPr>
          <a:xfrm>
            <a:off x="712516" y="5333916"/>
            <a:ext cx="8305799" cy="1387559"/>
          </a:xfrm>
          <a:prstGeom prst="rect">
            <a:avLst/>
          </a:prstGeom>
          <a:noFill/>
        </p:spPr>
        <p:txBody>
          <a:bodyPr wrap="square" rtlCol="0">
            <a:spAutoFit/>
          </a:bodyPr>
          <a:lstStyle/>
          <a:p>
            <a:pPr marL="726948" lvl="2" indent="-342900">
              <a:lnSpc>
                <a:spcPct val="150000"/>
              </a:lnSpc>
              <a:spcBef>
                <a:spcPts val="500"/>
              </a:spcBef>
              <a:buFont typeface="Arial" panose="020B0604020202020204" pitchFamily="34" charset="0"/>
              <a:buChar char="•"/>
            </a:pPr>
            <a:r>
              <a:rPr lang="en-US" altLang="zh-CN" sz="2000" dirty="0">
                <a:solidFill>
                  <a:prstClr val="black"/>
                </a:solidFill>
                <a:latin typeface="Helvetica Light" panose="020B0403020202020204" pitchFamily="34" charset="0"/>
              </a:rPr>
              <a:t>Extension to semi-supervised learning.</a:t>
            </a:r>
          </a:p>
          <a:p>
            <a:pPr marL="726948" lvl="2" indent="-342900">
              <a:lnSpc>
                <a:spcPct val="150000"/>
              </a:lnSpc>
              <a:spcBef>
                <a:spcPts val="500"/>
              </a:spcBef>
              <a:buFont typeface="Arial" panose="020B0604020202020204" pitchFamily="34" charset="0"/>
              <a:buChar char="•"/>
            </a:pPr>
            <a:r>
              <a:rPr lang="en-US" altLang="zh-CN" sz="2000" dirty="0">
                <a:solidFill>
                  <a:prstClr val="black"/>
                </a:solidFill>
                <a:latin typeface="Helvetica Light" panose="020B0403020202020204" pitchFamily="34" charset="0"/>
              </a:rPr>
              <a:t>Impact of runtime sensor dynamics on model performance.</a:t>
            </a:r>
          </a:p>
          <a:p>
            <a:endParaRPr lang="en-US" sz="2000" dirty="0"/>
          </a:p>
        </p:txBody>
      </p:sp>
      <p:pic>
        <p:nvPicPr>
          <p:cNvPr id="10" name="Picture 10">
            <a:extLst>
              <a:ext uri="{FF2B5EF4-FFF2-40B4-BE49-F238E27FC236}">
                <a16:creationId xmlns:a16="http://schemas.microsoft.com/office/drawing/2014/main" id="{DD208625-59B6-2088-4A8F-3EC32DE09E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8601" y="3946635"/>
            <a:ext cx="2232922" cy="847794"/>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12">
            <a:extLst>
              <a:ext uri="{FF2B5EF4-FFF2-40B4-BE49-F238E27FC236}">
                <a16:creationId xmlns:a16="http://schemas.microsoft.com/office/drawing/2014/main" id="{84CCC475-1EAA-D1B9-1040-3A57C6F6B9C0}"/>
              </a:ext>
            </a:extLst>
          </p:cNvPr>
          <p:cNvSpPr>
            <a:spLocks noGrp="1"/>
          </p:cNvSpPr>
          <p:nvPr>
            <p:ph type="sldNum" sz="quarter" idx="12"/>
          </p:nvPr>
        </p:nvSpPr>
        <p:spPr/>
        <p:txBody>
          <a:bodyPr/>
          <a:lstStyle/>
          <a:p>
            <a:fld id="{8359160C-92F5-4CA3-ADFB-25E541243F54}" type="slidenum">
              <a:rPr lang="zh-CN" altLang="en-US" smtClean="0"/>
              <a:pPr/>
              <a:t>14</a:t>
            </a:fld>
            <a:endParaRPr lang="zh-CN" altLang="en-US"/>
          </a:p>
        </p:txBody>
      </p:sp>
      <p:pic>
        <p:nvPicPr>
          <p:cNvPr id="8" name="Picture 7">
            <a:extLst>
              <a:ext uri="{FF2B5EF4-FFF2-40B4-BE49-F238E27FC236}">
                <a16:creationId xmlns:a16="http://schemas.microsoft.com/office/drawing/2014/main" id="{AD291A12-35E0-D4E2-BB8B-166BB971A28D}"/>
              </a:ext>
            </a:extLst>
          </p:cNvPr>
          <p:cNvPicPr>
            <a:picLocks noChangeAspect="1"/>
          </p:cNvPicPr>
          <p:nvPr/>
        </p:nvPicPr>
        <p:blipFill>
          <a:blip r:embed="rId5"/>
          <a:stretch>
            <a:fillRect/>
          </a:stretch>
        </p:blipFill>
        <p:spPr>
          <a:xfrm>
            <a:off x="3113369" y="2363337"/>
            <a:ext cx="1623387" cy="1708829"/>
          </a:xfrm>
          <a:prstGeom prst="rect">
            <a:avLst/>
          </a:prstGeom>
        </p:spPr>
      </p:pic>
      <p:pic>
        <p:nvPicPr>
          <p:cNvPr id="14" name="Picture 13">
            <a:extLst>
              <a:ext uri="{FF2B5EF4-FFF2-40B4-BE49-F238E27FC236}">
                <a16:creationId xmlns:a16="http://schemas.microsoft.com/office/drawing/2014/main" id="{2B53477F-14B5-1523-7E4C-A6EC54644C74}"/>
              </a:ext>
            </a:extLst>
          </p:cNvPr>
          <p:cNvPicPr>
            <a:picLocks noChangeAspect="1"/>
          </p:cNvPicPr>
          <p:nvPr/>
        </p:nvPicPr>
        <p:blipFill>
          <a:blip r:embed="rId6"/>
          <a:stretch>
            <a:fillRect/>
          </a:stretch>
        </p:blipFill>
        <p:spPr>
          <a:xfrm>
            <a:off x="6461728" y="2382036"/>
            <a:ext cx="1986002" cy="1718458"/>
          </a:xfrm>
          <a:prstGeom prst="rect">
            <a:avLst/>
          </a:prstGeom>
        </p:spPr>
      </p:pic>
      <p:pic>
        <p:nvPicPr>
          <p:cNvPr id="15" name="Picture 14">
            <a:extLst>
              <a:ext uri="{FF2B5EF4-FFF2-40B4-BE49-F238E27FC236}">
                <a16:creationId xmlns:a16="http://schemas.microsoft.com/office/drawing/2014/main" id="{83F49A09-FFA5-E117-FE74-13B89CB590C7}"/>
              </a:ext>
            </a:extLst>
          </p:cNvPr>
          <p:cNvPicPr>
            <a:picLocks noChangeAspect="1"/>
          </p:cNvPicPr>
          <p:nvPr/>
        </p:nvPicPr>
        <p:blipFill>
          <a:blip r:embed="rId7"/>
          <a:stretch>
            <a:fillRect/>
          </a:stretch>
        </p:blipFill>
        <p:spPr>
          <a:xfrm>
            <a:off x="4770958" y="2928184"/>
            <a:ext cx="1710803" cy="899996"/>
          </a:xfrm>
          <a:prstGeom prst="rect">
            <a:avLst/>
          </a:prstGeom>
        </p:spPr>
      </p:pic>
      <p:pic>
        <p:nvPicPr>
          <p:cNvPr id="16" name="Picture 15">
            <a:extLst>
              <a:ext uri="{FF2B5EF4-FFF2-40B4-BE49-F238E27FC236}">
                <a16:creationId xmlns:a16="http://schemas.microsoft.com/office/drawing/2014/main" id="{806BE5E0-324F-670E-AC5F-D325C1E559E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185484" y="3946635"/>
            <a:ext cx="2538489" cy="883494"/>
          </a:xfrm>
          <a:prstGeom prst="rect">
            <a:avLst/>
          </a:prstGeom>
        </p:spPr>
      </p:pic>
    </p:spTree>
    <p:custDataLst>
      <p:tags r:id="rId1"/>
    </p:custDataLst>
    <p:extLst>
      <p:ext uri="{BB962C8B-B14F-4D97-AF65-F5344CB8AC3E}">
        <p14:creationId xmlns:p14="http://schemas.microsoft.com/office/powerpoint/2010/main" val="281395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1">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标题 1">
            <a:extLst>
              <a:ext uri="{FF2B5EF4-FFF2-40B4-BE49-F238E27FC236}">
                <a16:creationId xmlns:a16="http://schemas.microsoft.com/office/drawing/2014/main" id="{BD20C960-0854-40AC-B9F2-F6705AC87BFE}"/>
              </a:ext>
            </a:extLst>
          </p:cNvPr>
          <p:cNvSpPr>
            <a:spLocks noGrp="1"/>
          </p:cNvSpPr>
          <p:nvPr>
            <p:ph type="title"/>
          </p:nvPr>
        </p:nvSpPr>
        <p:spPr>
          <a:xfrm>
            <a:off x="1058448" y="1549838"/>
            <a:ext cx="3284331" cy="3599180"/>
          </a:xfrm>
        </p:spPr>
        <p:txBody>
          <a:bodyPr vert="horz" lIns="91440" tIns="45720" rIns="91440" bIns="45720" rtlCol="0" anchor="ctr">
            <a:normAutofit/>
          </a:bodyPr>
          <a:lstStyle/>
          <a:p>
            <a:r>
              <a:rPr lang="en-US" altLang="zh-CN" sz="5400" kern="1200">
                <a:solidFill>
                  <a:schemeClr val="bg1"/>
                </a:solidFill>
                <a:latin typeface="+mj-lt"/>
                <a:ea typeface="+mj-ea"/>
                <a:cs typeface="+mj-cs"/>
              </a:rPr>
              <a:t>Thanks!</a:t>
            </a:r>
          </a:p>
        </p:txBody>
      </p:sp>
      <p:sp>
        <p:nvSpPr>
          <p:cNvPr id="16" name="内容占位符 2">
            <a:extLst>
              <a:ext uri="{FF2B5EF4-FFF2-40B4-BE49-F238E27FC236}">
                <a16:creationId xmlns:a16="http://schemas.microsoft.com/office/drawing/2014/main" id="{7CB9BE5D-13FE-41C5-8E08-1162107C533D}"/>
              </a:ext>
            </a:extLst>
          </p:cNvPr>
          <p:cNvSpPr>
            <a:spLocks noGrp="1"/>
          </p:cNvSpPr>
          <p:nvPr>
            <p:ph sz="half" idx="13"/>
          </p:nvPr>
        </p:nvSpPr>
        <p:spPr>
          <a:xfrm>
            <a:off x="4976368" y="902337"/>
            <a:ext cx="7215632" cy="3423283"/>
          </a:xfrm>
        </p:spPr>
        <p:txBody>
          <a:bodyPr vert="horz" lIns="91440" tIns="45720" rIns="91440" bIns="45720" rtlCol="0" anchor="ctr">
            <a:normAutofit/>
          </a:bodyPr>
          <a:lstStyle/>
          <a:p>
            <a:pPr marL="0" indent="-228600">
              <a:buFont typeface="Arial" panose="020B0604020202020204" pitchFamily="34" charset="0"/>
              <a:buChar char="•"/>
            </a:pPr>
            <a:r>
              <a:rPr lang="en-US" altLang="zh-CN" dirty="0">
                <a:cs typeface="+mn-cs"/>
              </a:rPr>
              <a:t>Harmony: Heterogeneous Multi-Modal Federated Learning through Disentangled Model Training</a:t>
            </a:r>
          </a:p>
          <a:p>
            <a:pPr marL="0" indent="-228600">
              <a:buFont typeface="Arial" panose="020B0604020202020204" pitchFamily="34" charset="0"/>
              <a:buChar char="•"/>
            </a:pPr>
            <a:endParaRPr lang="en-US" altLang="zh-CN" dirty="0">
              <a:cs typeface="+mn-cs"/>
            </a:endParaRPr>
          </a:p>
          <a:p>
            <a:pPr marL="0" indent="-228600">
              <a:buFont typeface="Arial" panose="020B0604020202020204" pitchFamily="34" charset="0"/>
              <a:buChar char="•"/>
            </a:pPr>
            <a:r>
              <a:rPr lang="en-US" altLang="zh-CN" u="sng" dirty="0" err="1">
                <a:cs typeface="+mn-cs"/>
              </a:rPr>
              <a:t>Xiaomin</a:t>
            </a:r>
            <a:r>
              <a:rPr lang="en-US" altLang="zh-CN" u="sng" dirty="0">
                <a:cs typeface="+mn-cs"/>
              </a:rPr>
              <a:t> Ouyang</a:t>
            </a:r>
            <a:r>
              <a:rPr lang="en-US" altLang="zh-CN" dirty="0">
                <a:cs typeface="+mn-cs"/>
              </a:rPr>
              <a:t>, </a:t>
            </a:r>
            <a:r>
              <a:rPr lang="en-US" altLang="zh-CN" dirty="0" err="1">
                <a:cs typeface="+mn-cs"/>
              </a:rPr>
              <a:t>Zhiyuan</a:t>
            </a:r>
            <a:r>
              <a:rPr lang="en-US" altLang="zh-CN" dirty="0">
                <a:cs typeface="+mn-cs"/>
              </a:rPr>
              <a:t> </a:t>
            </a:r>
            <a:r>
              <a:rPr lang="en-US" altLang="zh-CN" dirty="0" err="1">
                <a:cs typeface="+mn-cs"/>
              </a:rPr>
              <a:t>Xie</a:t>
            </a:r>
            <a:r>
              <a:rPr lang="en-US" altLang="zh-CN" dirty="0">
                <a:cs typeface="+mn-cs"/>
              </a:rPr>
              <a:t>, Heming Fu, </a:t>
            </a:r>
            <a:r>
              <a:rPr lang="en-US" altLang="zh-CN" dirty="0" err="1">
                <a:cs typeface="+mn-cs"/>
              </a:rPr>
              <a:t>Sitong</a:t>
            </a:r>
            <a:r>
              <a:rPr lang="en-US" altLang="zh-CN" dirty="0">
                <a:cs typeface="+mn-cs"/>
              </a:rPr>
              <a:t> Chen, Li Pan, </a:t>
            </a:r>
            <a:r>
              <a:rPr lang="en-US" altLang="zh-CN" dirty="0" err="1">
                <a:cs typeface="+mn-cs"/>
              </a:rPr>
              <a:t>Neiwen</a:t>
            </a:r>
            <a:r>
              <a:rPr lang="en-US" altLang="zh-CN" dirty="0">
                <a:cs typeface="+mn-cs"/>
              </a:rPr>
              <a:t> Ling, Guoliang Xing, </a:t>
            </a:r>
            <a:r>
              <a:rPr lang="en-US" altLang="zh-CN" dirty="0" err="1">
                <a:cs typeface="+mn-cs"/>
              </a:rPr>
              <a:t>Jiayu</a:t>
            </a:r>
            <a:r>
              <a:rPr lang="en-US" altLang="zh-CN" dirty="0">
                <a:cs typeface="+mn-cs"/>
              </a:rPr>
              <a:t> Zhou, and </a:t>
            </a:r>
            <a:r>
              <a:rPr lang="en-US" altLang="zh-CN" dirty="0" err="1">
                <a:cs typeface="+mn-cs"/>
              </a:rPr>
              <a:t>Jianwei</a:t>
            </a:r>
            <a:r>
              <a:rPr lang="en-US" altLang="zh-CN" dirty="0">
                <a:cs typeface="+mn-cs"/>
              </a:rPr>
              <a:t> Huang</a:t>
            </a:r>
          </a:p>
          <a:p>
            <a:pPr marL="0" indent="-228600">
              <a:buFont typeface="Arial" panose="020B0604020202020204" pitchFamily="34" charset="0"/>
              <a:buChar char="•"/>
            </a:pPr>
            <a:endParaRPr lang="en-US" altLang="zh-CN" baseline="30000" dirty="0">
              <a:cs typeface="+mn-cs"/>
            </a:endParaRPr>
          </a:p>
          <a:p>
            <a:pPr marL="0" indent="-228600">
              <a:buFont typeface="Arial" panose="020B0604020202020204" pitchFamily="34" charset="0"/>
              <a:buChar char="•"/>
            </a:pPr>
            <a:r>
              <a:rPr lang="en-US" altLang="zh-CN" dirty="0">
                <a:hlinkClick r:id="rId3"/>
              </a:rPr>
              <a:t>https://github.com/xmouyang/Harmony</a:t>
            </a:r>
            <a:r>
              <a:rPr lang="en-US" altLang="zh-CN" dirty="0"/>
              <a:t> </a:t>
            </a:r>
          </a:p>
        </p:txBody>
      </p:sp>
      <p:sp>
        <p:nvSpPr>
          <p:cNvPr id="2" name="Slide Number Placeholder 1">
            <a:extLst>
              <a:ext uri="{FF2B5EF4-FFF2-40B4-BE49-F238E27FC236}">
                <a16:creationId xmlns:a16="http://schemas.microsoft.com/office/drawing/2014/main" id="{6525FAF3-BEDE-3605-D2ED-97476D3657B6}"/>
              </a:ext>
            </a:extLst>
          </p:cNvPr>
          <p:cNvSpPr>
            <a:spLocks noGrp="1"/>
          </p:cNvSpPr>
          <p:nvPr>
            <p:ph type="sldNum" sz="quarter" idx="12"/>
          </p:nvPr>
        </p:nvSpPr>
        <p:spPr/>
        <p:txBody>
          <a:bodyPr/>
          <a:lstStyle/>
          <a:p>
            <a:fld id="{8359160C-92F5-4CA3-ADFB-25E541243F54}" type="slidenum">
              <a:rPr lang="zh-CN" altLang="en-US" smtClean="0"/>
              <a:pPr/>
              <a:t>15</a:t>
            </a:fld>
            <a:endParaRPr lang="zh-CN" altLang="en-US"/>
          </a:p>
        </p:txBody>
      </p:sp>
      <p:pic>
        <p:nvPicPr>
          <p:cNvPr id="3" name="Picture 2" descr="Chinese University of Hong Kong - Wikipedia">
            <a:extLst>
              <a:ext uri="{FF2B5EF4-FFF2-40B4-BE49-F238E27FC236}">
                <a16:creationId xmlns:a16="http://schemas.microsoft.com/office/drawing/2014/main" id="{D3E66A10-8BC8-6CA8-9A0D-FE7FF92010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7367" y="4947663"/>
            <a:ext cx="1277265" cy="100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E468332-7E36-D8C6-1992-47286C3BF337}"/>
              </a:ext>
            </a:extLst>
          </p:cNvPr>
          <p:cNvGrpSpPr/>
          <p:nvPr/>
        </p:nvGrpSpPr>
        <p:grpSpPr>
          <a:xfrm>
            <a:off x="9049108" y="4384580"/>
            <a:ext cx="2037737" cy="2015125"/>
            <a:chOff x="9503161" y="3813068"/>
            <a:chExt cx="2037737" cy="2015125"/>
          </a:xfrm>
        </p:grpSpPr>
        <p:pic>
          <p:nvPicPr>
            <p:cNvPr id="6" name="Picture 5" descr="Qr code&#10;&#10;Description automatically generated">
              <a:extLst>
                <a:ext uri="{FF2B5EF4-FFF2-40B4-BE49-F238E27FC236}">
                  <a16:creationId xmlns:a16="http://schemas.microsoft.com/office/drawing/2014/main" id="{E7B7E8E2-B97B-426C-D82A-08529E031FF0}"/>
                </a:ext>
              </a:extLst>
            </p:cNvPr>
            <p:cNvPicPr>
              <a:picLocks noChangeAspect="1"/>
            </p:cNvPicPr>
            <p:nvPr/>
          </p:nvPicPr>
          <p:blipFill>
            <a:blip r:embed="rId5"/>
            <a:stretch>
              <a:fillRect/>
            </a:stretch>
          </p:blipFill>
          <p:spPr>
            <a:xfrm>
              <a:off x="9709230" y="3813068"/>
              <a:ext cx="1625600" cy="1625600"/>
            </a:xfrm>
            <a:prstGeom prst="rect">
              <a:avLst/>
            </a:prstGeom>
          </p:spPr>
        </p:pic>
        <p:sp>
          <p:nvSpPr>
            <p:cNvPr id="7" name="TextBox 6">
              <a:extLst>
                <a:ext uri="{FF2B5EF4-FFF2-40B4-BE49-F238E27FC236}">
                  <a16:creationId xmlns:a16="http://schemas.microsoft.com/office/drawing/2014/main" id="{C6E1D2D2-9550-1860-F485-857E04F9A1B7}"/>
                </a:ext>
              </a:extLst>
            </p:cNvPr>
            <p:cNvSpPr txBox="1"/>
            <p:nvPr/>
          </p:nvSpPr>
          <p:spPr>
            <a:xfrm>
              <a:off x="9503161" y="5458861"/>
              <a:ext cx="2037737" cy="369332"/>
            </a:xfrm>
            <a:prstGeom prst="rect">
              <a:avLst/>
            </a:prstGeom>
            <a:noFill/>
          </p:spPr>
          <p:txBody>
            <a:bodyPr wrap="none" rtlCol="0">
              <a:spAutoFit/>
            </a:bodyPr>
            <a:lstStyle/>
            <a:p>
              <a:r>
                <a:rPr lang="en-US" dirty="0"/>
                <a:t>Visit</a:t>
              </a:r>
              <a:r>
                <a:rPr lang="zh-CN" altLang="en-US" dirty="0"/>
                <a:t> </a:t>
              </a:r>
              <a:r>
                <a:rPr lang="en-US" altLang="zh-CN" dirty="0"/>
                <a:t>CUHK </a:t>
              </a:r>
              <a:r>
                <a:rPr lang="en-US" altLang="zh-CN" dirty="0" err="1"/>
                <a:t>AIoT</a:t>
              </a:r>
              <a:r>
                <a:rPr lang="en-US" altLang="zh-CN" dirty="0"/>
                <a:t> Lab</a:t>
              </a:r>
              <a:endParaRPr lang="en-US" dirty="0"/>
            </a:p>
          </p:txBody>
        </p:sp>
      </p:grpSp>
      <p:pic>
        <p:nvPicPr>
          <p:cNvPr id="8" name="Picture 7" descr="A picture containing font, graphics, logo, symbol&#10;&#10;Description automatically generated">
            <a:extLst>
              <a:ext uri="{FF2B5EF4-FFF2-40B4-BE49-F238E27FC236}">
                <a16:creationId xmlns:a16="http://schemas.microsoft.com/office/drawing/2014/main" id="{03EEEFD8-ED60-9B23-8FB2-4BE3E29F884A}"/>
              </a:ext>
            </a:extLst>
          </p:cNvPr>
          <p:cNvPicPr>
            <a:picLocks noChangeAspect="1"/>
          </p:cNvPicPr>
          <p:nvPr/>
        </p:nvPicPr>
        <p:blipFill rotWithShape="1">
          <a:blip r:embed="rId6">
            <a:clrChange>
              <a:clrFrom>
                <a:srgbClr val="FFFFFF"/>
              </a:clrFrom>
              <a:clrTo>
                <a:srgbClr val="FFFFFF">
                  <a:alpha val="0"/>
                </a:srgbClr>
              </a:clrTo>
            </a:clrChange>
          </a:blip>
          <a:srcRect r="6059"/>
          <a:stretch/>
        </p:blipFill>
        <p:spPr>
          <a:xfrm>
            <a:off x="7066473" y="4893146"/>
            <a:ext cx="1794936" cy="1117034"/>
          </a:xfrm>
          <a:prstGeom prst="rect">
            <a:avLst/>
          </a:prstGeom>
        </p:spPr>
      </p:pic>
    </p:spTree>
    <p:extLst>
      <p:ext uri="{BB962C8B-B14F-4D97-AF65-F5344CB8AC3E}">
        <p14:creationId xmlns:p14="http://schemas.microsoft.com/office/powerpoint/2010/main" val="4241957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CEBF49F1-795A-4BAE-B3FE-3C5B868E5C82}"/>
              </a:ext>
            </a:extLst>
          </p:cNvPr>
          <p:cNvSpPr>
            <a:spLocks noGrp="1"/>
          </p:cNvSpPr>
          <p:nvPr>
            <p:ph type="title"/>
          </p:nvPr>
        </p:nvSpPr>
        <p:spPr>
          <a:xfrm>
            <a:off x="361607" y="475078"/>
            <a:ext cx="11237204" cy="684311"/>
          </a:xfrm>
        </p:spPr>
        <p:txBody>
          <a:bodyPr>
            <a:normAutofit/>
          </a:bodyPr>
          <a:lstStyle/>
          <a:p>
            <a:r>
              <a:rPr lang="en-US" altLang="zh-CN" sz="3600" dirty="0"/>
              <a:t>Multi-Modal Sensing Systems</a:t>
            </a:r>
            <a:endParaRPr lang="zh-CN" altLang="en-US" sz="3600" dirty="0">
              <a:latin typeface="Helvetica" panose="020B0604020202020204" pitchFamily="34" charset="0"/>
              <a:cs typeface="Helvetica" panose="020B0604020202020204" pitchFamily="34" charset="0"/>
            </a:endParaRPr>
          </a:p>
        </p:txBody>
      </p:sp>
      <p:sp>
        <p:nvSpPr>
          <p:cNvPr id="2" name="Slide Number Placeholder 1">
            <a:extLst>
              <a:ext uri="{FF2B5EF4-FFF2-40B4-BE49-F238E27FC236}">
                <a16:creationId xmlns:a16="http://schemas.microsoft.com/office/drawing/2014/main" id="{5B28A56B-00E0-D832-21C1-067ADE542175}"/>
              </a:ext>
            </a:extLst>
          </p:cNvPr>
          <p:cNvSpPr>
            <a:spLocks noGrp="1"/>
          </p:cNvSpPr>
          <p:nvPr>
            <p:ph type="sldNum" sz="quarter" idx="12"/>
          </p:nvPr>
        </p:nvSpPr>
        <p:spPr/>
        <p:txBody>
          <a:bodyPr/>
          <a:lstStyle/>
          <a:p>
            <a:fld id="{8359160C-92F5-4CA3-ADFB-25E541243F54}" type="slidenum">
              <a:rPr lang="zh-CN" altLang="en-US" smtClean="0"/>
              <a:pPr/>
              <a:t>16</a:t>
            </a:fld>
            <a:endParaRPr lang="zh-CN" altLang="en-US"/>
          </a:p>
        </p:txBody>
      </p:sp>
      <p:pic>
        <p:nvPicPr>
          <p:cNvPr id="25" name="Picture 24">
            <a:extLst>
              <a:ext uri="{FF2B5EF4-FFF2-40B4-BE49-F238E27FC236}">
                <a16:creationId xmlns:a16="http://schemas.microsoft.com/office/drawing/2014/main" id="{7A0A1DCA-DB55-AE12-7F3A-B3D3601C74BA}"/>
              </a:ext>
            </a:extLst>
          </p:cNvPr>
          <p:cNvPicPr>
            <a:picLocks noChangeAspect="1"/>
          </p:cNvPicPr>
          <p:nvPr/>
        </p:nvPicPr>
        <p:blipFill rotWithShape="1">
          <a:blip r:embed="rId4"/>
          <a:srcRect r="30804"/>
          <a:stretch/>
        </p:blipFill>
        <p:spPr>
          <a:xfrm>
            <a:off x="1605503" y="2519731"/>
            <a:ext cx="4422081" cy="3393529"/>
          </a:xfrm>
          <a:prstGeom prst="rect">
            <a:avLst/>
          </a:prstGeom>
        </p:spPr>
      </p:pic>
      <p:pic>
        <p:nvPicPr>
          <p:cNvPr id="27" name="Picture 18" descr="Free vector senior people collection">
            <a:extLst>
              <a:ext uri="{FF2B5EF4-FFF2-40B4-BE49-F238E27FC236}">
                <a16:creationId xmlns:a16="http://schemas.microsoft.com/office/drawing/2014/main" id="{5E21A562-E7C6-404C-983C-F77D18370F12}"/>
              </a:ext>
            </a:extLst>
          </p:cNvPr>
          <p:cNvPicPr>
            <a:picLocks noChangeAspect="1" noChangeArrowheads="1"/>
          </p:cNvPicPr>
          <p:nvPr/>
        </p:nvPicPr>
        <p:blipFill rotWithShape="1">
          <a:blip r:embed="rId5">
            <a:alphaModFix/>
            <a:extLst>
              <a:ext uri="{BEBA8EAE-BF5A-486C-A8C5-ECC9F3942E4B}">
                <a14:imgProps xmlns:a14="http://schemas.microsoft.com/office/drawing/2010/main">
                  <a14:imgLayer r:embed="rId6">
                    <a14:imgEffect>
                      <a14:colorTemperature colorTemp="5900"/>
                    </a14:imgEffect>
                    <a14:imgEffect>
                      <a14:saturation sat="60000"/>
                    </a14:imgEffect>
                    <a14:imgEffect>
                      <a14:brightnessContrast contrast="20000"/>
                    </a14:imgEffect>
                  </a14:imgLayer>
                </a14:imgProps>
              </a:ext>
              <a:ext uri="{28A0092B-C50C-407E-A947-70E740481C1C}">
                <a14:useLocalDpi xmlns:a14="http://schemas.microsoft.com/office/drawing/2010/main" val="0"/>
              </a:ext>
            </a:extLst>
          </a:blip>
          <a:srcRect t="36782"/>
          <a:stretch/>
        </p:blipFill>
        <p:spPr bwMode="auto">
          <a:xfrm>
            <a:off x="6096000" y="1513879"/>
            <a:ext cx="2704281" cy="170960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vector hand drawn flat design metaverse background">
            <a:extLst>
              <a:ext uri="{FF2B5EF4-FFF2-40B4-BE49-F238E27FC236}">
                <a16:creationId xmlns:a16="http://schemas.microsoft.com/office/drawing/2014/main" id="{795DB304-5B68-B7E8-9AD2-A3A859086BA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907" t="15408" r="11707" b="36912"/>
          <a:stretch/>
        </p:blipFill>
        <p:spPr bwMode="auto">
          <a:xfrm>
            <a:off x="6441683" y="3436443"/>
            <a:ext cx="2100501" cy="131112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1794F2A-22DD-E018-B34D-E6F6892493DC}"/>
              </a:ext>
            </a:extLst>
          </p:cNvPr>
          <p:cNvSpPr txBox="1"/>
          <p:nvPr/>
        </p:nvSpPr>
        <p:spPr>
          <a:xfrm>
            <a:off x="8639711" y="1965523"/>
            <a:ext cx="1519084" cy="646331"/>
          </a:xfrm>
          <a:prstGeom prst="rect">
            <a:avLst/>
          </a:prstGeom>
          <a:noFill/>
        </p:spPr>
        <p:txBody>
          <a:bodyPr wrap="square" rtlCol="0">
            <a:spAutoFit/>
          </a:bodyPr>
          <a:lstStyle/>
          <a:p>
            <a:pPr algn="ctr"/>
            <a:r>
              <a:rPr lang="en-US" dirty="0">
                <a:latin typeface="Helvetica Light" panose="020B0403020202020204" pitchFamily="34" charset="0"/>
              </a:rPr>
              <a:t>Health Monitoring</a:t>
            </a:r>
          </a:p>
        </p:txBody>
      </p:sp>
      <p:sp>
        <p:nvSpPr>
          <p:cNvPr id="30" name="TextBox 29">
            <a:extLst>
              <a:ext uri="{FF2B5EF4-FFF2-40B4-BE49-F238E27FC236}">
                <a16:creationId xmlns:a16="http://schemas.microsoft.com/office/drawing/2014/main" id="{3EB4E226-9754-B6E9-D1AF-DA4D010C103B}"/>
              </a:ext>
            </a:extLst>
          </p:cNvPr>
          <p:cNvSpPr txBox="1"/>
          <p:nvPr/>
        </p:nvSpPr>
        <p:spPr>
          <a:xfrm>
            <a:off x="8639711" y="3675130"/>
            <a:ext cx="1519084" cy="646331"/>
          </a:xfrm>
          <a:prstGeom prst="rect">
            <a:avLst/>
          </a:prstGeom>
          <a:noFill/>
        </p:spPr>
        <p:txBody>
          <a:bodyPr wrap="square" rtlCol="0">
            <a:spAutoFit/>
          </a:bodyPr>
          <a:lstStyle/>
          <a:p>
            <a:pPr algn="ctr"/>
            <a:r>
              <a:rPr lang="en-HK" sz="1800" dirty="0">
                <a:effectLst/>
                <a:latin typeface="Helvetica Light" panose="020B0403020202020204" pitchFamily="34" charset="0"/>
              </a:rPr>
              <a:t>Virtual Reality </a:t>
            </a:r>
            <a:endParaRPr lang="en-US" dirty="0">
              <a:latin typeface="Helvetica Light" panose="020B0403020202020204" pitchFamily="34" charset="0"/>
            </a:endParaRPr>
          </a:p>
        </p:txBody>
      </p:sp>
      <p:sp>
        <p:nvSpPr>
          <p:cNvPr id="31" name="TextBox 30">
            <a:extLst>
              <a:ext uri="{FF2B5EF4-FFF2-40B4-BE49-F238E27FC236}">
                <a16:creationId xmlns:a16="http://schemas.microsoft.com/office/drawing/2014/main" id="{288C2930-F30A-3750-D0B7-883927A6725E}"/>
              </a:ext>
            </a:extLst>
          </p:cNvPr>
          <p:cNvSpPr txBox="1"/>
          <p:nvPr/>
        </p:nvSpPr>
        <p:spPr>
          <a:xfrm>
            <a:off x="8639711" y="5533263"/>
            <a:ext cx="1519084" cy="646331"/>
          </a:xfrm>
          <a:prstGeom prst="rect">
            <a:avLst/>
          </a:prstGeom>
          <a:noFill/>
        </p:spPr>
        <p:txBody>
          <a:bodyPr wrap="square" rtlCol="0">
            <a:spAutoFit/>
          </a:bodyPr>
          <a:lstStyle/>
          <a:p>
            <a:pPr algn="ctr"/>
            <a:r>
              <a:rPr lang="en-HK" dirty="0">
                <a:latin typeface="Helvetica Light" panose="020B0403020202020204" pitchFamily="34" charset="0"/>
              </a:rPr>
              <a:t>A</a:t>
            </a:r>
            <a:r>
              <a:rPr lang="en-HK" sz="1800" dirty="0">
                <a:effectLst/>
                <a:latin typeface="Helvetica Light" panose="020B0403020202020204" pitchFamily="34" charset="0"/>
              </a:rPr>
              <a:t>utonomous </a:t>
            </a:r>
            <a:r>
              <a:rPr lang="en-HK" dirty="0">
                <a:latin typeface="Helvetica Light" panose="020B0403020202020204" pitchFamily="34" charset="0"/>
              </a:rPr>
              <a:t>D</a:t>
            </a:r>
            <a:r>
              <a:rPr lang="en-HK" sz="1800" dirty="0">
                <a:effectLst/>
                <a:latin typeface="Helvetica Light" panose="020B0403020202020204" pitchFamily="34" charset="0"/>
              </a:rPr>
              <a:t>riving</a:t>
            </a:r>
            <a:endParaRPr lang="en-US" dirty="0">
              <a:latin typeface="Helvetica Light" panose="020B0403020202020204" pitchFamily="34" charset="0"/>
            </a:endParaRPr>
          </a:p>
        </p:txBody>
      </p:sp>
      <p:pic>
        <p:nvPicPr>
          <p:cNvPr id="33" name="Picture 32">
            <a:extLst>
              <a:ext uri="{FF2B5EF4-FFF2-40B4-BE49-F238E27FC236}">
                <a16:creationId xmlns:a16="http://schemas.microsoft.com/office/drawing/2014/main" id="{3E14D545-8DFB-2446-58C4-7EA72AC46D3D}"/>
              </a:ext>
            </a:extLst>
          </p:cNvPr>
          <p:cNvPicPr>
            <a:picLocks noChangeAspect="1"/>
          </p:cNvPicPr>
          <p:nvPr/>
        </p:nvPicPr>
        <p:blipFill>
          <a:blip r:embed="rId8">
            <a:clrChange>
              <a:clrFrom>
                <a:srgbClr val="AEDDFA"/>
              </a:clrFrom>
              <a:clrTo>
                <a:srgbClr val="AEDDFA">
                  <a:alpha val="0"/>
                </a:srgbClr>
              </a:clrTo>
            </a:clrChange>
          </a:blip>
          <a:stretch>
            <a:fillRect/>
          </a:stretch>
        </p:blipFill>
        <p:spPr>
          <a:xfrm>
            <a:off x="6387881" y="5045225"/>
            <a:ext cx="1973892" cy="1311125"/>
          </a:xfrm>
          <a:prstGeom prst="rect">
            <a:avLst/>
          </a:prstGeom>
        </p:spPr>
      </p:pic>
    </p:spTree>
    <p:custDataLst>
      <p:tags r:id="rId1"/>
    </p:custDataLst>
    <p:extLst>
      <p:ext uri="{BB962C8B-B14F-4D97-AF65-F5344CB8AC3E}">
        <p14:creationId xmlns:p14="http://schemas.microsoft.com/office/powerpoint/2010/main" val="790263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CEBF49F1-795A-4BAE-B3FE-3C5B868E5C82}"/>
              </a:ext>
            </a:extLst>
          </p:cNvPr>
          <p:cNvSpPr>
            <a:spLocks noGrp="1"/>
          </p:cNvSpPr>
          <p:nvPr>
            <p:ph type="title"/>
          </p:nvPr>
        </p:nvSpPr>
        <p:spPr>
          <a:xfrm>
            <a:off x="361607" y="475078"/>
            <a:ext cx="11237204" cy="684311"/>
          </a:xfrm>
        </p:spPr>
        <p:txBody>
          <a:bodyPr>
            <a:normAutofit/>
          </a:bodyPr>
          <a:lstStyle/>
          <a:p>
            <a:r>
              <a:rPr lang="en-US" altLang="zh-CN" sz="3600" dirty="0"/>
              <a:t>Multi-Modal Sensing Systems</a:t>
            </a:r>
            <a:endParaRPr lang="zh-CN" altLang="en-US" sz="3600" dirty="0">
              <a:latin typeface="Helvetica" panose="020B0604020202020204" pitchFamily="34" charset="0"/>
              <a:cs typeface="Helvetica" panose="020B0604020202020204" pitchFamily="34" charset="0"/>
            </a:endParaRPr>
          </a:p>
        </p:txBody>
      </p:sp>
      <p:cxnSp>
        <p:nvCxnSpPr>
          <p:cNvPr id="13" name="Straight Arrow Connector 12">
            <a:extLst>
              <a:ext uri="{FF2B5EF4-FFF2-40B4-BE49-F238E27FC236}">
                <a16:creationId xmlns:a16="http://schemas.microsoft.com/office/drawing/2014/main" id="{96F5D3A2-2952-AF9B-6597-81674E42660A}"/>
              </a:ext>
            </a:extLst>
          </p:cNvPr>
          <p:cNvCxnSpPr>
            <a:cxnSpLocks/>
          </p:cNvCxnSpPr>
          <p:nvPr/>
        </p:nvCxnSpPr>
        <p:spPr>
          <a:xfrm>
            <a:off x="8080408" y="5553262"/>
            <a:ext cx="957167" cy="1513"/>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8B7A6C63-7EC6-E2A5-45F4-91A14190139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01682" y="4981968"/>
            <a:ext cx="667607" cy="446689"/>
          </a:xfrm>
          <a:prstGeom prst="rect">
            <a:avLst/>
          </a:prstGeom>
        </p:spPr>
      </p:pic>
      <p:pic>
        <p:nvPicPr>
          <p:cNvPr id="17" name="Graphic 16">
            <a:extLst>
              <a:ext uri="{FF2B5EF4-FFF2-40B4-BE49-F238E27FC236}">
                <a16:creationId xmlns:a16="http://schemas.microsoft.com/office/drawing/2014/main" id="{190D4789-0502-F2F8-F0DD-2ACC51C6ABE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71731" y="5698898"/>
            <a:ext cx="572812" cy="470727"/>
          </a:xfrm>
          <a:prstGeom prst="rect">
            <a:avLst/>
          </a:prstGeom>
        </p:spPr>
      </p:pic>
      <p:pic>
        <p:nvPicPr>
          <p:cNvPr id="18" name="Graphic 17">
            <a:extLst>
              <a:ext uri="{FF2B5EF4-FFF2-40B4-BE49-F238E27FC236}">
                <a16:creationId xmlns:a16="http://schemas.microsoft.com/office/drawing/2014/main" id="{58D7E015-7099-3F73-D048-CCCA9CD780D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497501" y="5713104"/>
            <a:ext cx="616782" cy="418691"/>
          </a:xfrm>
          <a:prstGeom prst="rect">
            <a:avLst/>
          </a:prstGeom>
        </p:spPr>
      </p:pic>
      <p:sp>
        <p:nvSpPr>
          <p:cNvPr id="20" name="内容占位符 2">
            <a:extLst>
              <a:ext uri="{FF2B5EF4-FFF2-40B4-BE49-F238E27FC236}">
                <a16:creationId xmlns:a16="http://schemas.microsoft.com/office/drawing/2014/main" id="{2F6C3351-E1D6-1654-4B97-C8FECFB86514}"/>
              </a:ext>
            </a:extLst>
          </p:cNvPr>
          <p:cNvSpPr txBox="1">
            <a:spLocks/>
          </p:cNvSpPr>
          <p:nvPr/>
        </p:nvSpPr>
        <p:spPr>
          <a:xfrm>
            <a:off x="7030367" y="3775159"/>
            <a:ext cx="4924368" cy="844121"/>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Wingdings" panose="05000000000000000000" pitchFamily="2" charset="2"/>
              <a:buChar char="Ø"/>
              <a:defRPr lang="en-US" altLang="zh-CN" sz="2400" b="0" kern="1200" smtClean="0">
                <a:solidFill>
                  <a:schemeClr val="tx1"/>
                </a:solidFill>
                <a:latin typeface="+mn-lt"/>
                <a:ea typeface="+mn-ea"/>
                <a:cs typeface="Helvetica" panose="020B0604020202020204" pitchFamily="34" charset="0"/>
              </a:defRPr>
            </a:lvl1pPr>
            <a:lvl2pPr marL="544068" indent="-342900" algn="l" defTabSz="914400" rtl="0" eaLnBrk="1" latinLnBrk="0" hangingPunct="1">
              <a:lnSpc>
                <a:spcPct val="90000"/>
              </a:lnSpc>
              <a:spcBef>
                <a:spcPts val="500"/>
              </a:spcBef>
              <a:buFont typeface="Arial" panose="020B0604020202020204" pitchFamily="34" charset="0"/>
              <a:buChar char="•"/>
              <a:defRPr lang="en-US" altLang="zh-CN" sz="2200" kern="1200" smtClean="0">
                <a:solidFill>
                  <a:schemeClr val="tx1"/>
                </a:solidFill>
                <a:latin typeface="+mn-lt"/>
                <a:ea typeface="+mn-ea"/>
                <a:cs typeface="Helvetica" panose="020B0604020202020204" pitchFamily="34" charset="0"/>
              </a:defRPr>
            </a:lvl2pPr>
            <a:lvl3pPr marL="726948"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Helvetica" panose="020B0604020202020204" pitchFamily="34" charset="0"/>
              </a:defRPr>
            </a:lvl4pPr>
            <a:lvl5pPr marL="74980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HK" sz="2000" dirty="0">
                <a:latin typeface="Helvetica Light" panose="020B0403020202020204" pitchFamily="34" charset="0"/>
                <a:sym typeface="Wingdings 2" panose="05020102010507070707" pitchFamily="18" charset="2"/>
              </a:rPr>
              <a:t>Centralized Learning: privacy concern</a:t>
            </a:r>
            <a:endParaRPr lang="en-HK" sz="2000" dirty="0">
              <a:solidFill>
                <a:prstClr val="black"/>
              </a:solidFill>
              <a:latin typeface="Helvetica Light" panose="020B0403020202020204" pitchFamily="34" charset="0"/>
            </a:endParaRPr>
          </a:p>
        </p:txBody>
      </p:sp>
      <p:grpSp>
        <p:nvGrpSpPr>
          <p:cNvPr id="23" name="Group 22">
            <a:extLst>
              <a:ext uri="{FF2B5EF4-FFF2-40B4-BE49-F238E27FC236}">
                <a16:creationId xmlns:a16="http://schemas.microsoft.com/office/drawing/2014/main" id="{7FC19110-5970-9AD0-15EB-2D4A9157F154}"/>
              </a:ext>
            </a:extLst>
          </p:cNvPr>
          <p:cNvGrpSpPr/>
          <p:nvPr/>
        </p:nvGrpSpPr>
        <p:grpSpPr>
          <a:xfrm>
            <a:off x="9037575" y="4312819"/>
            <a:ext cx="3004955" cy="1791822"/>
            <a:chOff x="5200529" y="2272616"/>
            <a:chExt cx="3051491" cy="1701985"/>
          </a:xfrm>
        </p:grpSpPr>
        <p:pic>
          <p:nvPicPr>
            <p:cNvPr id="24" name="Graphic 23" descr="Cloud outline">
              <a:extLst>
                <a:ext uri="{FF2B5EF4-FFF2-40B4-BE49-F238E27FC236}">
                  <a16:creationId xmlns:a16="http://schemas.microsoft.com/office/drawing/2014/main" id="{1AB1ED0C-CC23-0FCF-CFA0-050EB597EB21}"/>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19965" b="21754"/>
            <a:stretch/>
          </p:blipFill>
          <p:spPr>
            <a:xfrm>
              <a:off x="5200529" y="2272616"/>
              <a:ext cx="3051491" cy="1701985"/>
            </a:xfrm>
            <a:prstGeom prst="rect">
              <a:avLst/>
            </a:prstGeom>
          </p:spPr>
        </p:pic>
        <p:sp>
          <p:nvSpPr>
            <p:cNvPr id="26" name="TextBox 25">
              <a:extLst>
                <a:ext uri="{FF2B5EF4-FFF2-40B4-BE49-F238E27FC236}">
                  <a16:creationId xmlns:a16="http://schemas.microsoft.com/office/drawing/2014/main" id="{CCA7D84B-1A10-4BC5-90A3-1C5A4EC63CE2}"/>
                </a:ext>
              </a:extLst>
            </p:cNvPr>
            <p:cNvSpPr txBox="1"/>
            <p:nvPr/>
          </p:nvSpPr>
          <p:spPr>
            <a:xfrm>
              <a:off x="7138114" y="3475060"/>
              <a:ext cx="805029" cy="369332"/>
            </a:xfrm>
            <a:prstGeom prst="rect">
              <a:avLst/>
            </a:prstGeom>
            <a:noFill/>
          </p:spPr>
          <p:txBody>
            <a:bodyPr wrap="none" rtlCol="0">
              <a:spAutoFit/>
            </a:bodyPr>
            <a:lstStyle/>
            <a:p>
              <a:r>
                <a:rPr lang="en-US" dirty="0"/>
                <a:t>Server</a:t>
              </a:r>
            </a:p>
          </p:txBody>
        </p:sp>
      </p:grpSp>
      <p:grpSp>
        <p:nvGrpSpPr>
          <p:cNvPr id="35" name="Group 34">
            <a:extLst>
              <a:ext uri="{FF2B5EF4-FFF2-40B4-BE49-F238E27FC236}">
                <a16:creationId xmlns:a16="http://schemas.microsoft.com/office/drawing/2014/main" id="{288E5012-6A01-3907-AE34-1B11C83A6901}"/>
              </a:ext>
            </a:extLst>
          </p:cNvPr>
          <p:cNvGrpSpPr>
            <a:grpSpLocks noChangeAspect="1"/>
          </p:cNvGrpSpPr>
          <p:nvPr/>
        </p:nvGrpSpPr>
        <p:grpSpPr>
          <a:xfrm>
            <a:off x="10988183" y="5249509"/>
            <a:ext cx="529264" cy="329223"/>
            <a:chOff x="562755" y="531422"/>
            <a:chExt cx="1506423" cy="968190"/>
          </a:xfrm>
          <a:solidFill>
            <a:schemeClr val="accent2"/>
          </a:solidFill>
        </p:grpSpPr>
        <p:sp>
          <p:nvSpPr>
            <p:cNvPr id="36" name="Oval 35">
              <a:extLst>
                <a:ext uri="{FF2B5EF4-FFF2-40B4-BE49-F238E27FC236}">
                  <a16:creationId xmlns:a16="http://schemas.microsoft.com/office/drawing/2014/main" id="{612D520E-D4E2-76BD-C9B0-AF58964304C8}"/>
                </a:ext>
              </a:extLst>
            </p:cNvPr>
            <p:cNvSpPr/>
            <p:nvPr/>
          </p:nvSpPr>
          <p:spPr>
            <a:xfrm>
              <a:off x="562755" y="659168"/>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501C7AA-960E-B071-06A5-55DEAB2F9579}"/>
                </a:ext>
              </a:extLst>
            </p:cNvPr>
            <p:cNvSpPr/>
            <p:nvPr/>
          </p:nvSpPr>
          <p:spPr>
            <a:xfrm>
              <a:off x="1204830" y="881046"/>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9DEC9E16-9C53-FFDB-2FFC-B9C196DCE4BA}"/>
                </a:ext>
              </a:extLst>
            </p:cNvPr>
            <p:cNvSpPr/>
            <p:nvPr/>
          </p:nvSpPr>
          <p:spPr>
            <a:xfrm>
              <a:off x="568354" y="1200414"/>
              <a:ext cx="255495" cy="255494"/>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02448DF-6DA0-5983-58F3-9BE9DDDFD8E9}"/>
                </a:ext>
              </a:extLst>
            </p:cNvPr>
            <p:cNvSpPr/>
            <p:nvPr/>
          </p:nvSpPr>
          <p:spPr>
            <a:xfrm>
              <a:off x="1210438" y="531422"/>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26F9020-71CD-9FB5-D536-42305A8CE8F3}"/>
                </a:ext>
              </a:extLst>
            </p:cNvPr>
            <p:cNvSpPr/>
            <p:nvPr/>
          </p:nvSpPr>
          <p:spPr>
            <a:xfrm>
              <a:off x="1203705" y="1244117"/>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CF8DE400-855F-6987-AF95-0588AAF292AF}"/>
                </a:ext>
              </a:extLst>
            </p:cNvPr>
            <p:cNvSpPr/>
            <p:nvPr/>
          </p:nvSpPr>
          <p:spPr>
            <a:xfrm>
              <a:off x="1813683" y="1185286"/>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B2BF55E-51A7-7500-0D28-27E00DE1B957}"/>
                </a:ext>
              </a:extLst>
            </p:cNvPr>
            <p:cNvSpPr/>
            <p:nvPr/>
          </p:nvSpPr>
          <p:spPr>
            <a:xfrm>
              <a:off x="1813683" y="659168"/>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6105D8E5-F50D-351F-2A5A-8C557C350F4E}"/>
                </a:ext>
              </a:extLst>
            </p:cNvPr>
            <p:cNvCxnSpPr>
              <a:cxnSpLocks/>
              <a:stCxn id="36" idx="6"/>
              <a:endCxn id="39" idx="2"/>
            </p:cNvCxnSpPr>
            <p:nvPr/>
          </p:nvCxnSpPr>
          <p:spPr>
            <a:xfrm flipV="1">
              <a:off x="818250" y="659170"/>
              <a:ext cx="392188" cy="127746"/>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22F038A8-1940-FFF5-B7CA-B0E17249EEB8}"/>
                </a:ext>
              </a:extLst>
            </p:cNvPr>
            <p:cNvCxnSpPr>
              <a:cxnSpLocks/>
              <a:stCxn id="36" idx="6"/>
              <a:endCxn id="37" idx="2"/>
            </p:cNvCxnSpPr>
            <p:nvPr/>
          </p:nvCxnSpPr>
          <p:spPr>
            <a:xfrm>
              <a:off x="818250" y="786917"/>
              <a:ext cx="386581" cy="221878"/>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1B5B4BEC-EE8A-CEEF-5439-C34FE4A837DB}"/>
                </a:ext>
              </a:extLst>
            </p:cNvPr>
            <p:cNvCxnSpPr>
              <a:cxnSpLocks/>
              <a:stCxn id="37" idx="2"/>
              <a:endCxn id="38" idx="6"/>
            </p:cNvCxnSpPr>
            <p:nvPr/>
          </p:nvCxnSpPr>
          <p:spPr>
            <a:xfrm flipH="1">
              <a:off x="823848" y="1008795"/>
              <a:ext cx="380982" cy="319368"/>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0A774950-F567-40A1-C831-A8CCA906D304}"/>
                </a:ext>
              </a:extLst>
            </p:cNvPr>
            <p:cNvCxnSpPr>
              <a:cxnSpLocks/>
              <a:stCxn id="40" idx="2"/>
              <a:endCxn id="38" idx="6"/>
            </p:cNvCxnSpPr>
            <p:nvPr/>
          </p:nvCxnSpPr>
          <p:spPr>
            <a:xfrm flipH="1" flipV="1">
              <a:off x="823846" y="1328160"/>
              <a:ext cx="379858" cy="43704"/>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CECA2B4F-1357-149C-DAF9-B7E96D4F59F6}"/>
                </a:ext>
              </a:extLst>
            </p:cNvPr>
            <p:cNvCxnSpPr>
              <a:cxnSpLocks/>
              <a:stCxn id="42" idx="2"/>
              <a:endCxn id="39" idx="6"/>
            </p:cNvCxnSpPr>
            <p:nvPr/>
          </p:nvCxnSpPr>
          <p:spPr>
            <a:xfrm flipH="1" flipV="1">
              <a:off x="1465933" y="659168"/>
              <a:ext cx="347751" cy="127746"/>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D529B534-17DB-880D-39A8-29B0F236227A}"/>
                </a:ext>
              </a:extLst>
            </p:cNvPr>
            <p:cNvCxnSpPr>
              <a:cxnSpLocks/>
              <a:stCxn id="40" idx="2"/>
              <a:endCxn id="36" idx="6"/>
            </p:cNvCxnSpPr>
            <p:nvPr/>
          </p:nvCxnSpPr>
          <p:spPr>
            <a:xfrm flipH="1" flipV="1">
              <a:off x="818250" y="786917"/>
              <a:ext cx="385457" cy="584949"/>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A0302174-9761-0E44-3988-DF8EB0B2F531}"/>
                </a:ext>
              </a:extLst>
            </p:cNvPr>
            <p:cNvCxnSpPr>
              <a:cxnSpLocks/>
              <a:stCxn id="39" idx="2"/>
              <a:endCxn id="38" idx="6"/>
            </p:cNvCxnSpPr>
            <p:nvPr/>
          </p:nvCxnSpPr>
          <p:spPr>
            <a:xfrm flipH="1">
              <a:off x="823848" y="659170"/>
              <a:ext cx="386590" cy="668992"/>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5CD9D76A-D01B-7459-5B94-ACCFA7698321}"/>
                </a:ext>
              </a:extLst>
            </p:cNvPr>
            <p:cNvCxnSpPr>
              <a:cxnSpLocks/>
              <a:stCxn id="41" idx="2"/>
              <a:endCxn id="39" idx="6"/>
            </p:cNvCxnSpPr>
            <p:nvPr/>
          </p:nvCxnSpPr>
          <p:spPr>
            <a:xfrm flipH="1" flipV="1">
              <a:off x="1465933" y="659168"/>
              <a:ext cx="347751" cy="653864"/>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1D595609-7AA3-218D-027B-1FFB20D50278}"/>
                </a:ext>
              </a:extLst>
            </p:cNvPr>
            <p:cNvCxnSpPr>
              <a:cxnSpLocks/>
              <a:stCxn id="42" idx="2"/>
              <a:endCxn id="37" idx="6"/>
            </p:cNvCxnSpPr>
            <p:nvPr/>
          </p:nvCxnSpPr>
          <p:spPr>
            <a:xfrm flipH="1">
              <a:off x="1460325" y="786917"/>
              <a:ext cx="353358" cy="221878"/>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63961C19-AAFD-CE69-9516-ACAE2D3CDE92}"/>
                </a:ext>
              </a:extLst>
            </p:cNvPr>
            <p:cNvCxnSpPr>
              <a:cxnSpLocks/>
              <a:stCxn id="41" idx="2"/>
              <a:endCxn id="37" idx="6"/>
            </p:cNvCxnSpPr>
            <p:nvPr/>
          </p:nvCxnSpPr>
          <p:spPr>
            <a:xfrm flipH="1" flipV="1">
              <a:off x="1460325" y="1008795"/>
              <a:ext cx="353358" cy="304237"/>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4DDE8AAC-F951-BBD8-7B3F-75D8F8FD8E39}"/>
                </a:ext>
              </a:extLst>
            </p:cNvPr>
            <p:cNvCxnSpPr>
              <a:cxnSpLocks/>
              <a:stCxn id="42" idx="2"/>
              <a:endCxn id="40" idx="6"/>
            </p:cNvCxnSpPr>
            <p:nvPr/>
          </p:nvCxnSpPr>
          <p:spPr>
            <a:xfrm flipH="1">
              <a:off x="1459199" y="786917"/>
              <a:ext cx="354484" cy="584949"/>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82EDF59D-7EA9-CD8A-A286-02A3C9694BA7}"/>
                </a:ext>
              </a:extLst>
            </p:cNvPr>
            <p:cNvCxnSpPr>
              <a:cxnSpLocks/>
              <a:stCxn id="41" idx="2"/>
              <a:endCxn id="40" idx="6"/>
            </p:cNvCxnSpPr>
            <p:nvPr/>
          </p:nvCxnSpPr>
          <p:spPr>
            <a:xfrm flipH="1">
              <a:off x="1459199" y="1313032"/>
              <a:ext cx="354484" cy="58834"/>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grpSp>
      <p:cxnSp>
        <p:nvCxnSpPr>
          <p:cNvPr id="55" name="Straight Arrow Connector 54">
            <a:extLst>
              <a:ext uri="{FF2B5EF4-FFF2-40B4-BE49-F238E27FC236}">
                <a16:creationId xmlns:a16="http://schemas.microsoft.com/office/drawing/2014/main" id="{6FB397E0-093B-EC64-05E5-E92620E29088}"/>
              </a:ext>
            </a:extLst>
          </p:cNvPr>
          <p:cNvCxnSpPr/>
          <p:nvPr/>
        </p:nvCxnSpPr>
        <p:spPr>
          <a:xfrm>
            <a:off x="10582741" y="5392207"/>
            <a:ext cx="32692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06E09AA6-BD89-7A87-EF89-F6FB8F82715B}"/>
              </a:ext>
            </a:extLst>
          </p:cNvPr>
          <p:cNvGrpSpPr/>
          <p:nvPr/>
        </p:nvGrpSpPr>
        <p:grpSpPr>
          <a:xfrm>
            <a:off x="3103905" y="4092163"/>
            <a:ext cx="3335967" cy="2623910"/>
            <a:chOff x="2116617" y="3982193"/>
            <a:chExt cx="3335967" cy="2623910"/>
          </a:xfrm>
        </p:grpSpPr>
        <p:sp>
          <p:nvSpPr>
            <p:cNvPr id="33" name="TextBox 32">
              <a:extLst>
                <a:ext uri="{FF2B5EF4-FFF2-40B4-BE49-F238E27FC236}">
                  <a16:creationId xmlns:a16="http://schemas.microsoft.com/office/drawing/2014/main" id="{3BCB1674-281B-BEFA-0C66-174F993D9862}"/>
                </a:ext>
              </a:extLst>
            </p:cNvPr>
            <p:cNvSpPr txBox="1"/>
            <p:nvPr/>
          </p:nvSpPr>
          <p:spPr>
            <a:xfrm>
              <a:off x="2509847" y="6236771"/>
              <a:ext cx="2278163" cy="369332"/>
            </a:xfrm>
            <a:prstGeom prst="rect">
              <a:avLst/>
            </a:prstGeom>
            <a:noFill/>
          </p:spPr>
          <p:txBody>
            <a:bodyPr wrap="square" rtlCol="0">
              <a:spAutoFit/>
            </a:bodyPr>
            <a:lstStyle/>
            <a:p>
              <a:pPr algn="ctr"/>
              <a:r>
                <a:rPr lang="en-HK" dirty="0">
                  <a:latin typeface="Helvetica Light" panose="020B0403020202020204" pitchFamily="34" charset="0"/>
                </a:rPr>
                <a:t>A</a:t>
              </a:r>
              <a:r>
                <a:rPr lang="en-HK" sz="1800" dirty="0">
                  <a:effectLst/>
                  <a:latin typeface="Helvetica Light" panose="020B0403020202020204" pitchFamily="34" charset="0"/>
                </a:rPr>
                <a:t>utonomous </a:t>
              </a:r>
              <a:r>
                <a:rPr lang="en-HK" dirty="0">
                  <a:latin typeface="Helvetica Light" panose="020B0403020202020204" pitchFamily="34" charset="0"/>
                </a:rPr>
                <a:t>vehicle</a:t>
              </a:r>
              <a:endParaRPr lang="en-US" dirty="0">
                <a:latin typeface="Helvetica Light" panose="020B0403020202020204" pitchFamily="34" charset="0"/>
              </a:endParaRPr>
            </a:p>
          </p:txBody>
        </p:sp>
        <p:pic>
          <p:nvPicPr>
            <p:cNvPr id="2084" name="Picture 2083">
              <a:extLst>
                <a:ext uri="{FF2B5EF4-FFF2-40B4-BE49-F238E27FC236}">
                  <a16:creationId xmlns:a16="http://schemas.microsoft.com/office/drawing/2014/main" id="{DDC4CA0A-7088-EBF1-AC24-275F0C63EAA8}"/>
                </a:ext>
              </a:extLst>
            </p:cNvPr>
            <p:cNvPicPr>
              <a:picLocks noChangeAspect="1"/>
            </p:cNvPicPr>
            <p:nvPr/>
          </p:nvPicPr>
          <p:blipFill>
            <a:blip r:embed="rId9">
              <a:clrChange>
                <a:clrFrom>
                  <a:srgbClr val="000000">
                    <a:alpha val="0"/>
                  </a:srgbClr>
                </a:clrFrom>
                <a:clrTo>
                  <a:srgbClr val="000000">
                    <a:alpha val="0"/>
                  </a:srgbClr>
                </a:clrTo>
              </a:clrChange>
            </a:blip>
            <a:stretch>
              <a:fillRect/>
            </a:stretch>
          </p:blipFill>
          <p:spPr>
            <a:xfrm>
              <a:off x="2116617" y="3982193"/>
              <a:ext cx="3335967" cy="2313782"/>
            </a:xfrm>
            <a:prstGeom prst="rect">
              <a:avLst/>
            </a:prstGeom>
          </p:spPr>
        </p:pic>
      </p:grpSp>
      <p:grpSp>
        <p:nvGrpSpPr>
          <p:cNvPr id="4" name="Group 3">
            <a:extLst>
              <a:ext uri="{FF2B5EF4-FFF2-40B4-BE49-F238E27FC236}">
                <a16:creationId xmlns:a16="http://schemas.microsoft.com/office/drawing/2014/main" id="{74F3128F-FD24-CF45-19E9-9CD53B963DA5}"/>
              </a:ext>
            </a:extLst>
          </p:cNvPr>
          <p:cNvGrpSpPr/>
          <p:nvPr/>
        </p:nvGrpSpPr>
        <p:grpSpPr>
          <a:xfrm>
            <a:off x="149470" y="3997114"/>
            <a:ext cx="2970469" cy="2215121"/>
            <a:chOff x="342387" y="1779626"/>
            <a:chExt cx="2970469" cy="2215121"/>
          </a:xfrm>
        </p:grpSpPr>
        <p:sp>
          <p:nvSpPr>
            <p:cNvPr id="34" name="TextBox 33">
              <a:extLst>
                <a:ext uri="{FF2B5EF4-FFF2-40B4-BE49-F238E27FC236}">
                  <a16:creationId xmlns:a16="http://schemas.microsoft.com/office/drawing/2014/main" id="{B0FE3F39-85F4-FC1F-E974-1F0ED99A81A6}"/>
                </a:ext>
              </a:extLst>
            </p:cNvPr>
            <p:cNvSpPr txBox="1"/>
            <p:nvPr/>
          </p:nvSpPr>
          <p:spPr>
            <a:xfrm>
              <a:off x="1165789" y="3625415"/>
              <a:ext cx="1519084" cy="369332"/>
            </a:xfrm>
            <a:prstGeom prst="rect">
              <a:avLst/>
            </a:prstGeom>
            <a:noFill/>
          </p:spPr>
          <p:txBody>
            <a:bodyPr wrap="square" rtlCol="0">
              <a:spAutoFit/>
            </a:bodyPr>
            <a:lstStyle/>
            <a:p>
              <a:pPr algn="ctr"/>
              <a:r>
                <a:rPr lang="en-US" dirty="0">
                  <a:latin typeface="Helvetica Light" panose="020B0403020202020204" pitchFamily="34" charset="0"/>
                </a:rPr>
                <a:t>Smartphone</a:t>
              </a:r>
            </a:p>
          </p:txBody>
        </p:sp>
        <p:pic>
          <p:nvPicPr>
            <p:cNvPr id="61" name="Picture 60">
              <a:extLst>
                <a:ext uri="{FF2B5EF4-FFF2-40B4-BE49-F238E27FC236}">
                  <a16:creationId xmlns:a16="http://schemas.microsoft.com/office/drawing/2014/main" id="{160DF51D-CCEA-1981-E415-2D2F4A4400FF}"/>
                </a:ext>
              </a:extLst>
            </p:cNvPr>
            <p:cNvPicPr>
              <a:picLocks noChangeAspect="1"/>
            </p:cNvPicPr>
            <p:nvPr/>
          </p:nvPicPr>
          <p:blipFill rotWithShape="1">
            <a:blip r:embed="rId10"/>
            <a:srcRect l="4524" r="4168"/>
            <a:stretch/>
          </p:blipFill>
          <p:spPr>
            <a:xfrm>
              <a:off x="342387" y="1779626"/>
              <a:ext cx="2970469" cy="1770637"/>
            </a:xfrm>
            <a:prstGeom prst="rect">
              <a:avLst/>
            </a:prstGeom>
          </p:spPr>
        </p:pic>
      </p:grpSp>
      <p:grpSp>
        <p:nvGrpSpPr>
          <p:cNvPr id="2" name="Group 1">
            <a:extLst>
              <a:ext uri="{FF2B5EF4-FFF2-40B4-BE49-F238E27FC236}">
                <a16:creationId xmlns:a16="http://schemas.microsoft.com/office/drawing/2014/main" id="{4135DAE9-AAE6-85C2-5465-13CE99962E44}"/>
              </a:ext>
            </a:extLst>
          </p:cNvPr>
          <p:cNvGrpSpPr/>
          <p:nvPr/>
        </p:nvGrpSpPr>
        <p:grpSpPr>
          <a:xfrm>
            <a:off x="1762615" y="1378642"/>
            <a:ext cx="3190321" cy="2525989"/>
            <a:chOff x="3865645" y="1347485"/>
            <a:chExt cx="3190321" cy="2525989"/>
          </a:xfrm>
        </p:grpSpPr>
        <p:sp>
          <p:nvSpPr>
            <p:cNvPr id="32" name="TextBox 31">
              <a:extLst>
                <a:ext uri="{FF2B5EF4-FFF2-40B4-BE49-F238E27FC236}">
                  <a16:creationId xmlns:a16="http://schemas.microsoft.com/office/drawing/2014/main" id="{7674D981-64B5-96EE-C04D-7E606C31AFF8}"/>
                </a:ext>
              </a:extLst>
            </p:cNvPr>
            <p:cNvSpPr txBox="1"/>
            <p:nvPr/>
          </p:nvSpPr>
          <p:spPr>
            <a:xfrm>
              <a:off x="4744889" y="3504142"/>
              <a:ext cx="1519084" cy="369332"/>
            </a:xfrm>
            <a:prstGeom prst="rect">
              <a:avLst/>
            </a:prstGeom>
            <a:noFill/>
          </p:spPr>
          <p:txBody>
            <a:bodyPr wrap="square" rtlCol="0">
              <a:spAutoFit/>
            </a:bodyPr>
            <a:lstStyle/>
            <a:p>
              <a:pPr algn="ctr"/>
              <a:r>
                <a:rPr lang="en-US" dirty="0">
                  <a:latin typeface="Helvetica Light" panose="020B0403020202020204" pitchFamily="34" charset="0"/>
                </a:rPr>
                <a:t>VR devices</a:t>
              </a:r>
            </a:p>
          </p:txBody>
        </p:sp>
        <p:pic>
          <p:nvPicPr>
            <p:cNvPr id="2091" name="Picture 2090">
              <a:extLst>
                <a:ext uri="{FF2B5EF4-FFF2-40B4-BE49-F238E27FC236}">
                  <a16:creationId xmlns:a16="http://schemas.microsoft.com/office/drawing/2014/main" id="{4E76783C-B3EF-7F18-8359-58C94CFB3530}"/>
                </a:ext>
              </a:extLst>
            </p:cNvPr>
            <p:cNvPicPr>
              <a:picLocks noChangeAspect="1"/>
            </p:cNvPicPr>
            <p:nvPr/>
          </p:nvPicPr>
          <p:blipFill>
            <a:blip r:embed="rId11"/>
            <a:stretch>
              <a:fillRect/>
            </a:stretch>
          </p:blipFill>
          <p:spPr>
            <a:xfrm>
              <a:off x="3865645" y="1347485"/>
              <a:ext cx="3190321" cy="2385490"/>
            </a:xfrm>
            <a:prstGeom prst="rect">
              <a:avLst/>
            </a:prstGeom>
          </p:spPr>
        </p:pic>
      </p:grpSp>
      <p:sp>
        <p:nvSpPr>
          <p:cNvPr id="6" name="Slide Number Placeholder 5">
            <a:extLst>
              <a:ext uri="{FF2B5EF4-FFF2-40B4-BE49-F238E27FC236}">
                <a16:creationId xmlns:a16="http://schemas.microsoft.com/office/drawing/2014/main" id="{D8D70770-C1AC-A839-E1DF-4FD33CC240CE}"/>
              </a:ext>
            </a:extLst>
          </p:cNvPr>
          <p:cNvSpPr>
            <a:spLocks noGrp="1"/>
          </p:cNvSpPr>
          <p:nvPr>
            <p:ph type="sldNum" sz="quarter" idx="12"/>
          </p:nvPr>
        </p:nvSpPr>
        <p:spPr/>
        <p:txBody>
          <a:bodyPr/>
          <a:lstStyle/>
          <a:p>
            <a:fld id="{8359160C-92F5-4CA3-ADFB-25E541243F54}" type="slidenum">
              <a:rPr lang="zh-CN" altLang="en-US" smtClean="0"/>
              <a:pPr/>
              <a:t>17</a:t>
            </a:fld>
            <a:endParaRPr lang="zh-CN" altLang="en-US"/>
          </a:p>
        </p:txBody>
      </p:sp>
      <p:sp>
        <p:nvSpPr>
          <p:cNvPr id="7" name="内容占位符 2">
            <a:extLst>
              <a:ext uri="{FF2B5EF4-FFF2-40B4-BE49-F238E27FC236}">
                <a16:creationId xmlns:a16="http://schemas.microsoft.com/office/drawing/2014/main" id="{9EA49974-901C-304B-E7B4-BCA4F6ECA630}"/>
              </a:ext>
            </a:extLst>
          </p:cNvPr>
          <p:cNvSpPr txBox="1">
            <a:spLocks/>
          </p:cNvSpPr>
          <p:nvPr/>
        </p:nvSpPr>
        <p:spPr>
          <a:xfrm>
            <a:off x="6995735" y="1302091"/>
            <a:ext cx="2835988" cy="567164"/>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Wingdings" panose="05000000000000000000" pitchFamily="2" charset="2"/>
              <a:buChar char="Ø"/>
              <a:defRPr lang="en-US" altLang="zh-CN" sz="2400" b="0" kern="1200" smtClean="0">
                <a:solidFill>
                  <a:schemeClr val="tx1"/>
                </a:solidFill>
                <a:latin typeface="+mn-lt"/>
                <a:ea typeface="+mn-ea"/>
                <a:cs typeface="Helvetica" panose="020B0604020202020204" pitchFamily="34" charset="0"/>
              </a:defRPr>
            </a:lvl1pPr>
            <a:lvl2pPr marL="544068" indent="-342900" algn="l" defTabSz="914400" rtl="0" eaLnBrk="1" latinLnBrk="0" hangingPunct="1">
              <a:lnSpc>
                <a:spcPct val="90000"/>
              </a:lnSpc>
              <a:spcBef>
                <a:spcPts val="500"/>
              </a:spcBef>
              <a:buFont typeface="Arial" panose="020B0604020202020204" pitchFamily="34" charset="0"/>
              <a:buChar char="•"/>
              <a:defRPr lang="en-US" altLang="zh-CN" sz="2200" kern="1200" smtClean="0">
                <a:solidFill>
                  <a:schemeClr val="tx1"/>
                </a:solidFill>
                <a:latin typeface="+mn-lt"/>
                <a:ea typeface="+mn-ea"/>
                <a:cs typeface="Helvetica" panose="020B0604020202020204" pitchFamily="34" charset="0"/>
              </a:defRPr>
            </a:lvl2pPr>
            <a:lvl3pPr marL="726948"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Helvetica" panose="020B0604020202020204" pitchFamily="34" charset="0"/>
              </a:defRPr>
            </a:lvl4pPr>
            <a:lvl5pPr marL="74980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HK" sz="2000" dirty="0">
                <a:latin typeface="Helvetica Light" panose="020B0403020202020204" pitchFamily="34" charset="0"/>
                <a:sym typeface="Wingdings 2" panose="05020102010507070707" pitchFamily="18" charset="2"/>
              </a:rPr>
              <a:t>Emerging Studies</a:t>
            </a:r>
            <a:endParaRPr lang="en-HK" sz="2000" dirty="0">
              <a:solidFill>
                <a:prstClr val="black"/>
              </a:solidFill>
              <a:latin typeface="Helvetica Light" panose="020B0403020202020204" pitchFamily="34" charset="0"/>
            </a:endParaRPr>
          </a:p>
        </p:txBody>
      </p:sp>
      <p:pic>
        <p:nvPicPr>
          <p:cNvPr id="8" name="Picture 7" descr="Chart&#10;&#10;Description automatically generated">
            <a:extLst>
              <a:ext uri="{FF2B5EF4-FFF2-40B4-BE49-F238E27FC236}">
                <a16:creationId xmlns:a16="http://schemas.microsoft.com/office/drawing/2014/main" id="{2998A0CF-8A6A-7273-14EA-05267191A69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28835" y="1868611"/>
            <a:ext cx="2327432" cy="1984851"/>
          </a:xfrm>
          <a:prstGeom prst="rect">
            <a:avLst/>
          </a:prstGeom>
        </p:spPr>
      </p:pic>
      <p:pic>
        <p:nvPicPr>
          <p:cNvPr id="1026" name="Picture 2" descr="Hand Holding Mobile Smart Phone Isolated On White Background Stock Photo,  Picture And Royalty Free Image. Image 45009614.">
            <a:extLst>
              <a:ext uri="{FF2B5EF4-FFF2-40B4-BE49-F238E27FC236}">
                <a16:creationId xmlns:a16="http://schemas.microsoft.com/office/drawing/2014/main" id="{17931AF6-9B03-8FFE-C136-7D01732CDDC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7926" t="9792" r="20740" b="3249"/>
          <a:stretch/>
        </p:blipFill>
        <p:spPr bwMode="auto">
          <a:xfrm>
            <a:off x="6995735" y="4906094"/>
            <a:ext cx="860850" cy="11315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7541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0013 0.00324 L 0.11731 -0.03681 " pathEditMode="relative" rAng="0" ptsTypes="AA">
                                      <p:cBhvr>
                                        <p:cTn id="30" dur="500" fill="hold"/>
                                        <p:tgtEl>
                                          <p:spTgt spid="18"/>
                                        </p:tgtEl>
                                        <p:attrNameLst>
                                          <p:attrName>ppt_x</p:attrName>
                                          <p:attrName>ppt_y</p:attrName>
                                        </p:attrNameLst>
                                      </p:cBhvr>
                                      <p:rCtr x="5859" y="-2014"/>
                                    </p:animMotion>
                                  </p:childTnLst>
                                </p:cTn>
                              </p:par>
                              <p:par>
                                <p:cTn id="31" presetID="0" presetClass="path" presetSubtype="0" accel="50000" decel="50000" fill="hold" nodeType="withEffect">
                                  <p:stCondLst>
                                    <p:cond delay="0"/>
                                  </p:stCondLst>
                                  <p:childTnLst>
                                    <p:animMotion origin="layout" path="M 0.00092 0.00324 L 0.11615 -0.03681 " pathEditMode="relative" rAng="0" ptsTypes="AA">
                                      <p:cBhvr>
                                        <p:cTn id="32" dur="500" fill="hold"/>
                                        <p:tgtEl>
                                          <p:spTgt spid="17"/>
                                        </p:tgtEl>
                                        <p:attrNameLst>
                                          <p:attrName>ppt_x</p:attrName>
                                          <p:attrName>ppt_y</p:attrName>
                                        </p:attrNameLst>
                                      </p:cBhvr>
                                      <p:rCtr x="5755" y="-2014"/>
                                    </p:animMotion>
                                  </p:childTnLst>
                                </p:cTn>
                              </p:par>
                              <p:par>
                                <p:cTn id="33" presetID="0" presetClass="path" presetSubtype="0" accel="50000" decel="50000" fill="hold" nodeType="withEffect">
                                  <p:stCondLst>
                                    <p:cond delay="0"/>
                                  </p:stCondLst>
                                  <p:childTnLst>
                                    <p:animMotion origin="layout" path="M 0.00013 0.00185 L 0.13255 0.00162 " pathEditMode="relative" rAng="0" ptsTypes="AA">
                                      <p:cBhvr>
                                        <p:cTn id="34" dur="500" fill="hold"/>
                                        <p:tgtEl>
                                          <p:spTgt spid="16"/>
                                        </p:tgtEl>
                                        <p:attrNameLst>
                                          <p:attrName>ppt_x</p:attrName>
                                          <p:attrName>ppt_y</p:attrName>
                                        </p:attrNameLst>
                                      </p:cBhvr>
                                      <p:rCtr x="6615" y="-23"/>
                                    </p:animMotion>
                                  </p:childTnLst>
                                </p:cTn>
                              </p:par>
                              <p:par>
                                <p:cTn id="35" presetID="53" presetClass="entr" presetSubtype="16"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53" presetClass="entr" presetSubtype="16" fill="hold" nodeType="withEffect">
                                  <p:stCondLst>
                                    <p:cond delay="0"/>
                                  </p:stCondLst>
                                  <p:childTnLst>
                                    <p:set>
                                      <p:cBhvr>
                                        <p:cTn id="41" dur="1" fill="hold">
                                          <p:stCondLst>
                                            <p:cond delay="0"/>
                                          </p:stCondLst>
                                        </p:cTn>
                                        <p:tgtEl>
                                          <p:spTgt spid="55"/>
                                        </p:tgtEl>
                                        <p:attrNameLst>
                                          <p:attrName>style.visibility</p:attrName>
                                        </p:attrNameLst>
                                      </p:cBhvr>
                                      <p:to>
                                        <p:strVal val="visible"/>
                                      </p:to>
                                    </p:set>
                                    <p:anim calcmode="lin" valueType="num">
                                      <p:cBhvr>
                                        <p:cTn id="42" dur="500" fill="hold"/>
                                        <p:tgtEl>
                                          <p:spTgt spid="55"/>
                                        </p:tgtEl>
                                        <p:attrNameLst>
                                          <p:attrName>ppt_w</p:attrName>
                                        </p:attrNameLst>
                                      </p:cBhvr>
                                      <p:tavLst>
                                        <p:tav tm="0">
                                          <p:val>
                                            <p:fltVal val="0"/>
                                          </p:val>
                                        </p:tav>
                                        <p:tav tm="100000">
                                          <p:val>
                                            <p:strVal val="#ppt_w"/>
                                          </p:val>
                                        </p:tav>
                                      </p:tavLst>
                                    </p:anim>
                                    <p:anim calcmode="lin" valueType="num">
                                      <p:cBhvr>
                                        <p:cTn id="43" dur="500" fill="hold"/>
                                        <p:tgtEl>
                                          <p:spTgt spid="55"/>
                                        </p:tgtEl>
                                        <p:attrNameLst>
                                          <p:attrName>ppt_h</p:attrName>
                                        </p:attrNameLst>
                                      </p:cBhvr>
                                      <p:tavLst>
                                        <p:tav tm="0">
                                          <p:val>
                                            <p:fltVal val="0"/>
                                          </p:val>
                                        </p:tav>
                                        <p:tav tm="100000">
                                          <p:val>
                                            <p:strVal val="#ppt_h"/>
                                          </p:val>
                                        </p:tav>
                                      </p:tavLst>
                                    </p:anim>
                                    <p:animEffect transition="in" filter="fade">
                                      <p:cBhvr>
                                        <p:cTn id="4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4" name="Picture 14">
            <a:extLst>
              <a:ext uri="{FF2B5EF4-FFF2-40B4-BE49-F238E27FC236}">
                <a16:creationId xmlns:a16="http://schemas.microsoft.com/office/drawing/2014/main" id="{4CC341B2-6489-13CB-723C-B5F3CC7C9C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7286"/>
          <a:stretch/>
        </p:blipFill>
        <p:spPr bwMode="auto">
          <a:xfrm>
            <a:off x="5566465" y="977805"/>
            <a:ext cx="6455282" cy="4717692"/>
          </a:xfrm>
          <a:prstGeom prst="rect">
            <a:avLst/>
          </a:prstGeom>
          <a:noFill/>
          <a:extLst>
            <a:ext uri="{909E8E84-426E-40DD-AFC4-6F175D3DCCD1}">
              <a14:hiddenFill xmlns:a14="http://schemas.microsoft.com/office/drawing/2010/main">
                <a:solidFill>
                  <a:srgbClr val="FFFFFF"/>
                </a:solidFill>
              </a14:hiddenFill>
            </a:ext>
          </a:extLst>
        </p:spPr>
      </p:pic>
      <p:sp>
        <p:nvSpPr>
          <p:cNvPr id="5" name="标题 4">
            <a:extLst>
              <a:ext uri="{FF2B5EF4-FFF2-40B4-BE49-F238E27FC236}">
                <a16:creationId xmlns:a16="http://schemas.microsoft.com/office/drawing/2014/main" id="{CEBF49F1-795A-4BAE-B3FE-3C5B868E5C82}"/>
              </a:ext>
            </a:extLst>
          </p:cNvPr>
          <p:cNvSpPr>
            <a:spLocks noGrp="1"/>
          </p:cNvSpPr>
          <p:nvPr>
            <p:ph type="title"/>
          </p:nvPr>
        </p:nvSpPr>
        <p:spPr>
          <a:xfrm>
            <a:off x="361607" y="376995"/>
            <a:ext cx="6054959" cy="684311"/>
          </a:xfrm>
        </p:spPr>
        <p:txBody>
          <a:bodyPr>
            <a:normAutofit/>
          </a:bodyPr>
          <a:lstStyle/>
          <a:p>
            <a:r>
              <a:rPr lang="en-HK" sz="3600" b="1" dirty="0">
                <a:latin typeface="Helvetica Light" panose="020B0403020202020204" pitchFamily="34" charset="0"/>
                <a:sym typeface="Wingdings 2" panose="05020102010507070707" pitchFamily="18" charset="2"/>
              </a:rPr>
              <a:t>Federated Fusion Learning</a:t>
            </a:r>
            <a:endParaRPr lang="zh-CN" altLang="en-US" sz="3600" dirty="0">
              <a:latin typeface="Helvetica" panose="020B0604020202020204" pitchFamily="34" charset="0"/>
              <a:cs typeface="Helvetica" panose="020B0604020202020204" pitchFamily="34" charset="0"/>
            </a:endParaRPr>
          </a:p>
        </p:txBody>
      </p:sp>
      <p:pic>
        <p:nvPicPr>
          <p:cNvPr id="24" name="Picture 23">
            <a:extLst>
              <a:ext uri="{FF2B5EF4-FFF2-40B4-BE49-F238E27FC236}">
                <a16:creationId xmlns:a16="http://schemas.microsoft.com/office/drawing/2014/main" id="{A27A52F9-C18A-3B78-7234-0183D83334A3}"/>
              </a:ext>
            </a:extLst>
          </p:cNvPr>
          <p:cNvPicPr>
            <a:picLocks noChangeAspect="1"/>
          </p:cNvPicPr>
          <p:nvPr/>
        </p:nvPicPr>
        <p:blipFill rotWithShape="1">
          <a:blip r:embed="rId5"/>
          <a:srcRect b="50000"/>
          <a:stretch/>
        </p:blipFill>
        <p:spPr>
          <a:xfrm>
            <a:off x="7337235" y="5727171"/>
            <a:ext cx="2663938" cy="412513"/>
          </a:xfrm>
          <a:prstGeom prst="rect">
            <a:avLst/>
          </a:prstGeom>
        </p:spPr>
      </p:pic>
      <p:pic>
        <p:nvPicPr>
          <p:cNvPr id="25" name="Picture 24">
            <a:extLst>
              <a:ext uri="{FF2B5EF4-FFF2-40B4-BE49-F238E27FC236}">
                <a16:creationId xmlns:a16="http://schemas.microsoft.com/office/drawing/2014/main" id="{01BE6A23-76E6-D5AC-C68E-944A2AC40D90}"/>
              </a:ext>
            </a:extLst>
          </p:cNvPr>
          <p:cNvPicPr>
            <a:picLocks noChangeAspect="1"/>
          </p:cNvPicPr>
          <p:nvPr/>
        </p:nvPicPr>
        <p:blipFill>
          <a:blip r:embed="rId6"/>
          <a:stretch>
            <a:fillRect/>
          </a:stretch>
        </p:blipFill>
        <p:spPr>
          <a:xfrm>
            <a:off x="7483392" y="2291837"/>
            <a:ext cx="2727739" cy="1512410"/>
          </a:xfrm>
          <a:prstGeom prst="rect">
            <a:avLst/>
          </a:prstGeom>
        </p:spPr>
      </p:pic>
      <p:pic>
        <p:nvPicPr>
          <p:cNvPr id="28" name="Picture 27">
            <a:extLst>
              <a:ext uri="{FF2B5EF4-FFF2-40B4-BE49-F238E27FC236}">
                <a16:creationId xmlns:a16="http://schemas.microsoft.com/office/drawing/2014/main" id="{405910F3-CBA0-2434-21C0-645440BB4BBD}"/>
              </a:ext>
            </a:extLst>
          </p:cNvPr>
          <p:cNvPicPr>
            <a:picLocks noChangeAspect="1"/>
          </p:cNvPicPr>
          <p:nvPr/>
        </p:nvPicPr>
        <p:blipFill rotWithShape="1">
          <a:blip r:embed="rId5"/>
          <a:srcRect t="50000"/>
          <a:stretch/>
        </p:blipFill>
        <p:spPr>
          <a:xfrm>
            <a:off x="7337235" y="6076536"/>
            <a:ext cx="2663938" cy="412513"/>
          </a:xfrm>
          <a:prstGeom prst="rect">
            <a:avLst/>
          </a:prstGeom>
        </p:spPr>
      </p:pic>
      <p:sp>
        <p:nvSpPr>
          <p:cNvPr id="4" name="Slide Number Placeholder 3">
            <a:extLst>
              <a:ext uri="{FF2B5EF4-FFF2-40B4-BE49-F238E27FC236}">
                <a16:creationId xmlns:a16="http://schemas.microsoft.com/office/drawing/2014/main" id="{A024CBF3-7FC9-BDC0-29FA-537FD2B83D85}"/>
              </a:ext>
            </a:extLst>
          </p:cNvPr>
          <p:cNvSpPr>
            <a:spLocks noGrp="1"/>
          </p:cNvSpPr>
          <p:nvPr>
            <p:ph type="sldNum" sz="quarter" idx="12"/>
          </p:nvPr>
        </p:nvSpPr>
        <p:spPr/>
        <p:txBody>
          <a:bodyPr/>
          <a:lstStyle/>
          <a:p>
            <a:fld id="{8359160C-92F5-4CA3-ADFB-25E541243F54}" type="slidenum">
              <a:rPr lang="zh-CN" altLang="en-US" smtClean="0"/>
              <a:pPr/>
              <a:t>18</a:t>
            </a:fld>
            <a:endParaRPr lang="zh-CN" altLang="en-US"/>
          </a:p>
        </p:txBody>
      </p:sp>
      <p:pic>
        <p:nvPicPr>
          <p:cNvPr id="12" name="Picture 11">
            <a:extLst>
              <a:ext uri="{FF2B5EF4-FFF2-40B4-BE49-F238E27FC236}">
                <a16:creationId xmlns:a16="http://schemas.microsoft.com/office/drawing/2014/main" id="{026BD7F4-3A56-7A31-5A68-A7B34FADC53B}"/>
              </a:ext>
            </a:extLst>
          </p:cNvPr>
          <p:cNvPicPr>
            <a:picLocks noChangeAspect="1"/>
          </p:cNvPicPr>
          <p:nvPr/>
        </p:nvPicPr>
        <p:blipFill>
          <a:blip r:embed="rId7"/>
          <a:stretch>
            <a:fillRect/>
          </a:stretch>
        </p:blipFill>
        <p:spPr>
          <a:xfrm>
            <a:off x="6295615" y="4465437"/>
            <a:ext cx="2107984" cy="1541660"/>
          </a:xfrm>
          <a:prstGeom prst="rect">
            <a:avLst/>
          </a:prstGeom>
        </p:spPr>
      </p:pic>
      <p:pic>
        <p:nvPicPr>
          <p:cNvPr id="13" name="Picture 12">
            <a:extLst>
              <a:ext uri="{FF2B5EF4-FFF2-40B4-BE49-F238E27FC236}">
                <a16:creationId xmlns:a16="http://schemas.microsoft.com/office/drawing/2014/main" id="{4C809216-534D-326C-A849-6FD42011E5AE}"/>
              </a:ext>
            </a:extLst>
          </p:cNvPr>
          <p:cNvPicPr>
            <a:picLocks noChangeAspect="1"/>
          </p:cNvPicPr>
          <p:nvPr/>
        </p:nvPicPr>
        <p:blipFill>
          <a:blip r:embed="rId8"/>
          <a:stretch>
            <a:fillRect/>
          </a:stretch>
        </p:blipFill>
        <p:spPr>
          <a:xfrm>
            <a:off x="9862005" y="4509518"/>
            <a:ext cx="2122994" cy="1474302"/>
          </a:xfrm>
          <a:prstGeom prst="rect">
            <a:avLst/>
          </a:prstGeom>
        </p:spPr>
      </p:pic>
      <p:sp>
        <p:nvSpPr>
          <p:cNvPr id="14" name="TextBox 13">
            <a:extLst>
              <a:ext uri="{FF2B5EF4-FFF2-40B4-BE49-F238E27FC236}">
                <a16:creationId xmlns:a16="http://schemas.microsoft.com/office/drawing/2014/main" id="{9A969F72-B734-6785-09E5-35D8557A8AF9}"/>
              </a:ext>
            </a:extLst>
          </p:cNvPr>
          <p:cNvSpPr txBox="1"/>
          <p:nvPr/>
        </p:nvSpPr>
        <p:spPr>
          <a:xfrm>
            <a:off x="804117" y="2219340"/>
            <a:ext cx="4434644" cy="46769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latin typeface="Helvetica Light" panose="020B0403020202020204" pitchFamily="34" charset="0"/>
              </a:rPr>
              <a:t>Cluster nodes based on modality bias </a:t>
            </a:r>
          </a:p>
        </p:txBody>
      </p:sp>
      <p:sp>
        <p:nvSpPr>
          <p:cNvPr id="15" name="TextBox 14">
            <a:extLst>
              <a:ext uri="{FF2B5EF4-FFF2-40B4-BE49-F238E27FC236}">
                <a16:creationId xmlns:a16="http://schemas.microsoft.com/office/drawing/2014/main" id="{1E5008D5-9419-BFA2-F467-4AE7BB8D7949}"/>
              </a:ext>
            </a:extLst>
          </p:cNvPr>
          <p:cNvSpPr txBox="1"/>
          <p:nvPr/>
        </p:nvSpPr>
        <p:spPr>
          <a:xfrm>
            <a:off x="804117" y="2843940"/>
            <a:ext cx="5023310" cy="46769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latin typeface="Helvetica Light" panose="020B0403020202020204" pitchFamily="34" charset="0"/>
              </a:rPr>
              <a:t>Aggregate the classifiers in each group </a:t>
            </a:r>
          </a:p>
        </p:txBody>
      </p:sp>
      <p:sp>
        <p:nvSpPr>
          <p:cNvPr id="16" name="内容占位符 2">
            <a:extLst>
              <a:ext uri="{FF2B5EF4-FFF2-40B4-BE49-F238E27FC236}">
                <a16:creationId xmlns:a16="http://schemas.microsoft.com/office/drawing/2014/main" id="{C78C695F-A09F-D01A-601C-6864A34E978B}"/>
              </a:ext>
            </a:extLst>
          </p:cNvPr>
          <p:cNvSpPr txBox="1">
            <a:spLocks/>
          </p:cNvSpPr>
          <p:nvPr/>
        </p:nvSpPr>
        <p:spPr>
          <a:xfrm>
            <a:off x="361607" y="1577549"/>
            <a:ext cx="5319665" cy="484883"/>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Font typeface="Wingdings" panose="05000000000000000000" pitchFamily="2" charset="2"/>
              <a:buChar char="Ø"/>
              <a:defRPr lang="en-US" altLang="zh-CN" sz="2400" b="0" kern="1200" smtClean="0">
                <a:solidFill>
                  <a:schemeClr val="tx1"/>
                </a:solidFill>
                <a:latin typeface="+mn-lt"/>
                <a:ea typeface="+mn-ea"/>
                <a:cs typeface="Helvetica" panose="020B0604020202020204" pitchFamily="34" charset="0"/>
              </a:defRPr>
            </a:lvl1pPr>
            <a:lvl2pPr marL="544068" indent="-342900" algn="l" defTabSz="914400" rtl="0" eaLnBrk="1" latinLnBrk="0" hangingPunct="1">
              <a:lnSpc>
                <a:spcPct val="90000"/>
              </a:lnSpc>
              <a:spcBef>
                <a:spcPts val="500"/>
              </a:spcBef>
              <a:buFont typeface="Arial" panose="020B0604020202020204" pitchFamily="34" charset="0"/>
              <a:buChar char="•"/>
              <a:defRPr lang="en-US" altLang="zh-CN" sz="2200" kern="1200" smtClean="0">
                <a:solidFill>
                  <a:schemeClr val="tx1"/>
                </a:solidFill>
                <a:latin typeface="+mn-lt"/>
                <a:ea typeface="+mn-ea"/>
                <a:cs typeface="Helvetica" panose="020B0604020202020204" pitchFamily="34" charset="0"/>
              </a:defRPr>
            </a:lvl2pPr>
            <a:lvl3pPr marL="726948"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Helvetica" panose="020B0604020202020204" pitchFamily="34" charset="0"/>
              </a:defRPr>
            </a:lvl4pPr>
            <a:lvl5pPr marL="74980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HK" dirty="0">
                <a:effectLst/>
                <a:latin typeface="Helvetica" pitchFamily="2" charset="0"/>
              </a:rPr>
              <a:t>Cluster-based Fusion Aggregation </a:t>
            </a:r>
            <a:endParaRPr lang="en-HK" sz="2000" dirty="0">
              <a:latin typeface="Helvetica" pitchFamily="2" charset="0"/>
            </a:endParaRPr>
          </a:p>
        </p:txBody>
      </p:sp>
      <p:pic>
        <p:nvPicPr>
          <p:cNvPr id="18" name="Picture 17" descr="A screen shot of a computer&#10;&#10;Description automatically generated with medium confidence">
            <a:extLst>
              <a:ext uri="{FF2B5EF4-FFF2-40B4-BE49-F238E27FC236}">
                <a16:creationId xmlns:a16="http://schemas.microsoft.com/office/drawing/2014/main" id="{CFF1B1AF-8A10-E0BB-5B4D-C5106C5287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80988" y="3570526"/>
            <a:ext cx="3265189" cy="2518250"/>
          </a:xfrm>
          <a:prstGeom prst="rect">
            <a:avLst/>
          </a:prstGeom>
        </p:spPr>
      </p:pic>
      <p:sp>
        <p:nvSpPr>
          <p:cNvPr id="20" name="TextBox 19">
            <a:extLst>
              <a:ext uri="{FF2B5EF4-FFF2-40B4-BE49-F238E27FC236}">
                <a16:creationId xmlns:a16="http://schemas.microsoft.com/office/drawing/2014/main" id="{D11D8DE1-116E-5E06-2D80-C14199B01E3E}"/>
              </a:ext>
            </a:extLst>
          </p:cNvPr>
          <p:cNvSpPr txBox="1"/>
          <p:nvPr/>
        </p:nvSpPr>
        <p:spPr>
          <a:xfrm>
            <a:off x="7830707" y="3926050"/>
            <a:ext cx="2130711" cy="461665"/>
          </a:xfrm>
          <a:prstGeom prst="rect">
            <a:avLst/>
          </a:prstGeom>
          <a:noFill/>
        </p:spPr>
        <p:txBody>
          <a:bodyPr wrap="none" rtlCol="0">
            <a:spAutoFit/>
          </a:bodyPr>
          <a:lstStyle/>
          <a:p>
            <a:pPr algn="ctr"/>
            <a:r>
              <a:rPr lang="en-US" sz="1200" dirty="0">
                <a:latin typeface="Helvetica Light" panose="020B0403020202020204" pitchFamily="34" charset="0"/>
              </a:rPr>
              <a:t>Weights of classifier &amp;</a:t>
            </a:r>
          </a:p>
          <a:p>
            <a:r>
              <a:rPr lang="en-US" sz="1200" dirty="0">
                <a:latin typeface="Helvetica Light" panose="020B0403020202020204" pitchFamily="34" charset="0"/>
              </a:rPr>
              <a:t>Encoder discrepancy vector</a:t>
            </a:r>
          </a:p>
        </p:txBody>
      </p:sp>
    </p:spTree>
    <p:custDataLst>
      <p:tags r:id="rId1"/>
    </p:custDataLst>
    <p:extLst>
      <p:ext uri="{BB962C8B-B14F-4D97-AF65-F5344CB8AC3E}">
        <p14:creationId xmlns:p14="http://schemas.microsoft.com/office/powerpoint/2010/main" val="214622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CEBF49F1-795A-4BAE-B3FE-3C5B868E5C82}"/>
              </a:ext>
            </a:extLst>
          </p:cNvPr>
          <p:cNvSpPr>
            <a:spLocks noGrp="1"/>
          </p:cNvSpPr>
          <p:nvPr>
            <p:ph type="title"/>
          </p:nvPr>
        </p:nvSpPr>
        <p:spPr>
          <a:xfrm>
            <a:off x="361607" y="475078"/>
            <a:ext cx="11237204" cy="684311"/>
          </a:xfrm>
        </p:spPr>
        <p:txBody>
          <a:bodyPr>
            <a:normAutofit/>
          </a:bodyPr>
          <a:lstStyle/>
          <a:p>
            <a:r>
              <a:rPr lang="en-US" altLang="zh-CN" sz="3600" dirty="0"/>
              <a:t>Multi-Modal Sensing Systems</a:t>
            </a:r>
            <a:endParaRPr lang="zh-CN" altLang="en-US" sz="3600" dirty="0">
              <a:latin typeface="Helvetica" panose="020B0604020202020204" pitchFamily="34" charset="0"/>
              <a:cs typeface="Helvetica" panose="020B0604020202020204" pitchFamily="34" charset="0"/>
            </a:endParaRPr>
          </a:p>
        </p:txBody>
      </p:sp>
      <p:cxnSp>
        <p:nvCxnSpPr>
          <p:cNvPr id="13" name="Straight Arrow Connector 12">
            <a:extLst>
              <a:ext uri="{FF2B5EF4-FFF2-40B4-BE49-F238E27FC236}">
                <a16:creationId xmlns:a16="http://schemas.microsoft.com/office/drawing/2014/main" id="{96F5D3A2-2952-AF9B-6597-81674E42660A}"/>
              </a:ext>
            </a:extLst>
          </p:cNvPr>
          <p:cNvCxnSpPr>
            <a:cxnSpLocks/>
          </p:cNvCxnSpPr>
          <p:nvPr/>
        </p:nvCxnSpPr>
        <p:spPr>
          <a:xfrm>
            <a:off x="8062183" y="5693515"/>
            <a:ext cx="957167" cy="1513"/>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8B7A6C63-7EC6-E2A5-45F4-91A14190139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83457" y="5122221"/>
            <a:ext cx="667607" cy="446689"/>
          </a:xfrm>
          <a:prstGeom prst="rect">
            <a:avLst/>
          </a:prstGeom>
        </p:spPr>
      </p:pic>
      <p:pic>
        <p:nvPicPr>
          <p:cNvPr id="17" name="Graphic 16">
            <a:extLst>
              <a:ext uri="{FF2B5EF4-FFF2-40B4-BE49-F238E27FC236}">
                <a16:creationId xmlns:a16="http://schemas.microsoft.com/office/drawing/2014/main" id="{190D4789-0502-F2F8-F0DD-2ACC51C6ABE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53506" y="5839151"/>
            <a:ext cx="572812" cy="470727"/>
          </a:xfrm>
          <a:prstGeom prst="rect">
            <a:avLst/>
          </a:prstGeom>
        </p:spPr>
      </p:pic>
      <p:pic>
        <p:nvPicPr>
          <p:cNvPr id="18" name="Graphic 17">
            <a:extLst>
              <a:ext uri="{FF2B5EF4-FFF2-40B4-BE49-F238E27FC236}">
                <a16:creationId xmlns:a16="http://schemas.microsoft.com/office/drawing/2014/main" id="{58D7E015-7099-3F73-D048-CCCA9CD780D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479276" y="5853357"/>
            <a:ext cx="616782" cy="418691"/>
          </a:xfrm>
          <a:prstGeom prst="rect">
            <a:avLst/>
          </a:prstGeom>
        </p:spPr>
      </p:pic>
      <p:sp>
        <p:nvSpPr>
          <p:cNvPr id="20" name="内容占位符 2">
            <a:extLst>
              <a:ext uri="{FF2B5EF4-FFF2-40B4-BE49-F238E27FC236}">
                <a16:creationId xmlns:a16="http://schemas.microsoft.com/office/drawing/2014/main" id="{2F6C3351-E1D6-1654-4B97-C8FECFB86514}"/>
              </a:ext>
            </a:extLst>
          </p:cNvPr>
          <p:cNvSpPr txBox="1">
            <a:spLocks/>
          </p:cNvSpPr>
          <p:nvPr/>
        </p:nvSpPr>
        <p:spPr>
          <a:xfrm>
            <a:off x="6995735" y="4037739"/>
            <a:ext cx="4924368" cy="631034"/>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Wingdings" panose="05000000000000000000" pitchFamily="2" charset="2"/>
              <a:buChar char="Ø"/>
              <a:defRPr lang="en-US" altLang="zh-CN" sz="2400" b="0" kern="1200" smtClean="0">
                <a:solidFill>
                  <a:schemeClr val="tx1"/>
                </a:solidFill>
                <a:latin typeface="+mn-lt"/>
                <a:ea typeface="+mn-ea"/>
                <a:cs typeface="Helvetica" panose="020B0604020202020204" pitchFamily="34" charset="0"/>
              </a:defRPr>
            </a:lvl1pPr>
            <a:lvl2pPr marL="544068" indent="-342900" algn="l" defTabSz="914400" rtl="0" eaLnBrk="1" latinLnBrk="0" hangingPunct="1">
              <a:lnSpc>
                <a:spcPct val="90000"/>
              </a:lnSpc>
              <a:spcBef>
                <a:spcPts val="500"/>
              </a:spcBef>
              <a:buFont typeface="Arial" panose="020B0604020202020204" pitchFamily="34" charset="0"/>
              <a:buChar char="•"/>
              <a:defRPr lang="en-US" altLang="zh-CN" sz="2200" kern="1200" smtClean="0">
                <a:solidFill>
                  <a:schemeClr val="tx1"/>
                </a:solidFill>
                <a:latin typeface="+mn-lt"/>
                <a:ea typeface="+mn-ea"/>
                <a:cs typeface="Helvetica" panose="020B0604020202020204" pitchFamily="34" charset="0"/>
              </a:defRPr>
            </a:lvl2pPr>
            <a:lvl3pPr marL="726948"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Helvetica" panose="020B0604020202020204" pitchFamily="34" charset="0"/>
              </a:defRPr>
            </a:lvl4pPr>
            <a:lvl5pPr marL="74980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HK" sz="2000" dirty="0">
                <a:latin typeface="Helvetica Light" panose="020B0403020202020204" pitchFamily="34" charset="0"/>
                <a:sym typeface="Wingdings 2" panose="05020102010507070707" pitchFamily="18" charset="2"/>
              </a:rPr>
              <a:t>Centralized Learning: privacy concern</a:t>
            </a:r>
            <a:endParaRPr lang="en-HK" sz="2000" dirty="0">
              <a:solidFill>
                <a:prstClr val="black"/>
              </a:solidFill>
              <a:latin typeface="Helvetica Light" panose="020B0403020202020204" pitchFamily="34" charset="0"/>
            </a:endParaRPr>
          </a:p>
        </p:txBody>
      </p:sp>
      <p:grpSp>
        <p:nvGrpSpPr>
          <p:cNvPr id="23" name="Group 22">
            <a:extLst>
              <a:ext uri="{FF2B5EF4-FFF2-40B4-BE49-F238E27FC236}">
                <a16:creationId xmlns:a16="http://schemas.microsoft.com/office/drawing/2014/main" id="{7FC19110-5970-9AD0-15EB-2D4A9157F154}"/>
              </a:ext>
            </a:extLst>
          </p:cNvPr>
          <p:cNvGrpSpPr/>
          <p:nvPr/>
        </p:nvGrpSpPr>
        <p:grpSpPr>
          <a:xfrm>
            <a:off x="9019350" y="4453072"/>
            <a:ext cx="3004955" cy="1791822"/>
            <a:chOff x="5200529" y="2272616"/>
            <a:chExt cx="3051491" cy="1701985"/>
          </a:xfrm>
        </p:grpSpPr>
        <p:pic>
          <p:nvPicPr>
            <p:cNvPr id="24" name="Graphic 23" descr="Cloud outline">
              <a:extLst>
                <a:ext uri="{FF2B5EF4-FFF2-40B4-BE49-F238E27FC236}">
                  <a16:creationId xmlns:a16="http://schemas.microsoft.com/office/drawing/2014/main" id="{1AB1ED0C-CC23-0FCF-CFA0-050EB597EB21}"/>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19965" b="21754"/>
            <a:stretch/>
          </p:blipFill>
          <p:spPr>
            <a:xfrm>
              <a:off x="5200529" y="2272616"/>
              <a:ext cx="3051491" cy="1701985"/>
            </a:xfrm>
            <a:prstGeom prst="rect">
              <a:avLst/>
            </a:prstGeom>
          </p:spPr>
        </p:pic>
        <p:sp>
          <p:nvSpPr>
            <p:cNvPr id="26" name="TextBox 25">
              <a:extLst>
                <a:ext uri="{FF2B5EF4-FFF2-40B4-BE49-F238E27FC236}">
                  <a16:creationId xmlns:a16="http://schemas.microsoft.com/office/drawing/2014/main" id="{CCA7D84B-1A10-4BC5-90A3-1C5A4EC63CE2}"/>
                </a:ext>
              </a:extLst>
            </p:cNvPr>
            <p:cNvSpPr txBox="1"/>
            <p:nvPr/>
          </p:nvSpPr>
          <p:spPr>
            <a:xfrm>
              <a:off x="7138114" y="3475060"/>
              <a:ext cx="805029" cy="369332"/>
            </a:xfrm>
            <a:prstGeom prst="rect">
              <a:avLst/>
            </a:prstGeom>
            <a:noFill/>
          </p:spPr>
          <p:txBody>
            <a:bodyPr wrap="none" rtlCol="0">
              <a:spAutoFit/>
            </a:bodyPr>
            <a:lstStyle/>
            <a:p>
              <a:r>
                <a:rPr lang="en-US" dirty="0"/>
                <a:t>Server</a:t>
              </a:r>
            </a:p>
          </p:txBody>
        </p:sp>
      </p:grpSp>
      <p:grpSp>
        <p:nvGrpSpPr>
          <p:cNvPr id="35" name="Group 34">
            <a:extLst>
              <a:ext uri="{FF2B5EF4-FFF2-40B4-BE49-F238E27FC236}">
                <a16:creationId xmlns:a16="http://schemas.microsoft.com/office/drawing/2014/main" id="{288E5012-6A01-3907-AE34-1B11C83A6901}"/>
              </a:ext>
            </a:extLst>
          </p:cNvPr>
          <p:cNvGrpSpPr>
            <a:grpSpLocks noChangeAspect="1"/>
          </p:cNvGrpSpPr>
          <p:nvPr/>
        </p:nvGrpSpPr>
        <p:grpSpPr>
          <a:xfrm>
            <a:off x="10969958" y="5389762"/>
            <a:ext cx="529264" cy="329223"/>
            <a:chOff x="562755" y="531422"/>
            <a:chExt cx="1506423" cy="968190"/>
          </a:xfrm>
          <a:solidFill>
            <a:schemeClr val="accent2"/>
          </a:solidFill>
        </p:grpSpPr>
        <p:sp>
          <p:nvSpPr>
            <p:cNvPr id="36" name="Oval 35">
              <a:extLst>
                <a:ext uri="{FF2B5EF4-FFF2-40B4-BE49-F238E27FC236}">
                  <a16:creationId xmlns:a16="http://schemas.microsoft.com/office/drawing/2014/main" id="{612D520E-D4E2-76BD-C9B0-AF58964304C8}"/>
                </a:ext>
              </a:extLst>
            </p:cNvPr>
            <p:cNvSpPr/>
            <p:nvPr/>
          </p:nvSpPr>
          <p:spPr>
            <a:xfrm>
              <a:off x="562755" y="659168"/>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501C7AA-960E-B071-06A5-55DEAB2F9579}"/>
                </a:ext>
              </a:extLst>
            </p:cNvPr>
            <p:cNvSpPr/>
            <p:nvPr/>
          </p:nvSpPr>
          <p:spPr>
            <a:xfrm>
              <a:off x="1204830" y="881046"/>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9DEC9E16-9C53-FFDB-2FFC-B9C196DCE4BA}"/>
                </a:ext>
              </a:extLst>
            </p:cNvPr>
            <p:cNvSpPr/>
            <p:nvPr/>
          </p:nvSpPr>
          <p:spPr>
            <a:xfrm>
              <a:off x="568354" y="1200414"/>
              <a:ext cx="255495" cy="255494"/>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02448DF-6DA0-5983-58F3-9BE9DDDFD8E9}"/>
                </a:ext>
              </a:extLst>
            </p:cNvPr>
            <p:cNvSpPr/>
            <p:nvPr/>
          </p:nvSpPr>
          <p:spPr>
            <a:xfrm>
              <a:off x="1210438" y="531422"/>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26F9020-71CD-9FB5-D536-42305A8CE8F3}"/>
                </a:ext>
              </a:extLst>
            </p:cNvPr>
            <p:cNvSpPr/>
            <p:nvPr/>
          </p:nvSpPr>
          <p:spPr>
            <a:xfrm>
              <a:off x="1203705" y="1244117"/>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CF8DE400-855F-6987-AF95-0588AAF292AF}"/>
                </a:ext>
              </a:extLst>
            </p:cNvPr>
            <p:cNvSpPr/>
            <p:nvPr/>
          </p:nvSpPr>
          <p:spPr>
            <a:xfrm>
              <a:off x="1813683" y="1185286"/>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B2BF55E-51A7-7500-0D28-27E00DE1B957}"/>
                </a:ext>
              </a:extLst>
            </p:cNvPr>
            <p:cNvSpPr/>
            <p:nvPr/>
          </p:nvSpPr>
          <p:spPr>
            <a:xfrm>
              <a:off x="1813683" y="659168"/>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6105D8E5-F50D-351F-2A5A-8C557C350F4E}"/>
                </a:ext>
              </a:extLst>
            </p:cNvPr>
            <p:cNvCxnSpPr>
              <a:cxnSpLocks/>
              <a:stCxn id="36" idx="6"/>
              <a:endCxn id="39" idx="2"/>
            </p:cNvCxnSpPr>
            <p:nvPr/>
          </p:nvCxnSpPr>
          <p:spPr>
            <a:xfrm flipV="1">
              <a:off x="818250" y="659170"/>
              <a:ext cx="392188" cy="127746"/>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22F038A8-1940-FFF5-B7CA-B0E17249EEB8}"/>
                </a:ext>
              </a:extLst>
            </p:cNvPr>
            <p:cNvCxnSpPr>
              <a:cxnSpLocks/>
              <a:stCxn id="36" idx="6"/>
              <a:endCxn id="37" idx="2"/>
            </p:cNvCxnSpPr>
            <p:nvPr/>
          </p:nvCxnSpPr>
          <p:spPr>
            <a:xfrm>
              <a:off x="818250" y="786917"/>
              <a:ext cx="386581" cy="221878"/>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1B5B4BEC-EE8A-CEEF-5439-C34FE4A837DB}"/>
                </a:ext>
              </a:extLst>
            </p:cNvPr>
            <p:cNvCxnSpPr>
              <a:cxnSpLocks/>
              <a:stCxn id="37" idx="2"/>
              <a:endCxn id="38" idx="6"/>
            </p:cNvCxnSpPr>
            <p:nvPr/>
          </p:nvCxnSpPr>
          <p:spPr>
            <a:xfrm flipH="1">
              <a:off x="823848" y="1008795"/>
              <a:ext cx="380982" cy="319368"/>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0A774950-F567-40A1-C831-A8CCA906D304}"/>
                </a:ext>
              </a:extLst>
            </p:cNvPr>
            <p:cNvCxnSpPr>
              <a:cxnSpLocks/>
              <a:stCxn id="40" idx="2"/>
              <a:endCxn id="38" idx="6"/>
            </p:cNvCxnSpPr>
            <p:nvPr/>
          </p:nvCxnSpPr>
          <p:spPr>
            <a:xfrm flipH="1" flipV="1">
              <a:off x="823846" y="1328160"/>
              <a:ext cx="379858" cy="43704"/>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CECA2B4F-1357-149C-DAF9-B7E96D4F59F6}"/>
                </a:ext>
              </a:extLst>
            </p:cNvPr>
            <p:cNvCxnSpPr>
              <a:cxnSpLocks/>
              <a:stCxn id="42" idx="2"/>
              <a:endCxn id="39" idx="6"/>
            </p:cNvCxnSpPr>
            <p:nvPr/>
          </p:nvCxnSpPr>
          <p:spPr>
            <a:xfrm flipH="1" flipV="1">
              <a:off x="1465933" y="659168"/>
              <a:ext cx="347751" cy="127746"/>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D529B534-17DB-880D-39A8-29B0F236227A}"/>
                </a:ext>
              </a:extLst>
            </p:cNvPr>
            <p:cNvCxnSpPr>
              <a:cxnSpLocks/>
              <a:stCxn id="40" idx="2"/>
              <a:endCxn id="36" idx="6"/>
            </p:cNvCxnSpPr>
            <p:nvPr/>
          </p:nvCxnSpPr>
          <p:spPr>
            <a:xfrm flipH="1" flipV="1">
              <a:off x="818250" y="786917"/>
              <a:ext cx="385457" cy="584949"/>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A0302174-9761-0E44-3988-DF8EB0B2F531}"/>
                </a:ext>
              </a:extLst>
            </p:cNvPr>
            <p:cNvCxnSpPr>
              <a:cxnSpLocks/>
              <a:stCxn id="39" idx="2"/>
              <a:endCxn id="38" idx="6"/>
            </p:cNvCxnSpPr>
            <p:nvPr/>
          </p:nvCxnSpPr>
          <p:spPr>
            <a:xfrm flipH="1">
              <a:off x="823848" y="659170"/>
              <a:ext cx="386590" cy="668992"/>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5CD9D76A-D01B-7459-5B94-ACCFA7698321}"/>
                </a:ext>
              </a:extLst>
            </p:cNvPr>
            <p:cNvCxnSpPr>
              <a:cxnSpLocks/>
              <a:stCxn id="41" idx="2"/>
              <a:endCxn id="39" idx="6"/>
            </p:cNvCxnSpPr>
            <p:nvPr/>
          </p:nvCxnSpPr>
          <p:spPr>
            <a:xfrm flipH="1" flipV="1">
              <a:off x="1465933" y="659168"/>
              <a:ext cx="347751" cy="653864"/>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1D595609-7AA3-218D-027B-1FFB20D50278}"/>
                </a:ext>
              </a:extLst>
            </p:cNvPr>
            <p:cNvCxnSpPr>
              <a:cxnSpLocks/>
              <a:stCxn id="42" idx="2"/>
              <a:endCxn id="37" idx="6"/>
            </p:cNvCxnSpPr>
            <p:nvPr/>
          </p:nvCxnSpPr>
          <p:spPr>
            <a:xfrm flipH="1">
              <a:off x="1460325" y="786917"/>
              <a:ext cx="353358" cy="221878"/>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63961C19-AAFD-CE69-9516-ACAE2D3CDE92}"/>
                </a:ext>
              </a:extLst>
            </p:cNvPr>
            <p:cNvCxnSpPr>
              <a:cxnSpLocks/>
              <a:stCxn id="41" idx="2"/>
              <a:endCxn id="37" idx="6"/>
            </p:cNvCxnSpPr>
            <p:nvPr/>
          </p:nvCxnSpPr>
          <p:spPr>
            <a:xfrm flipH="1" flipV="1">
              <a:off x="1460325" y="1008795"/>
              <a:ext cx="353358" cy="304237"/>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4DDE8AAC-F951-BBD8-7B3F-75D8F8FD8E39}"/>
                </a:ext>
              </a:extLst>
            </p:cNvPr>
            <p:cNvCxnSpPr>
              <a:cxnSpLocks/>
              <a:stCxn id="42" idx="2"/>
              <a:endCxn id="40" idx="6"/>
            </p:cNvCxnSpPr>
            <p:nvPr/>
          </p:nvCxnSpPr>
          <p:spPr>
            <a:xfrm flipH="1">
              <a:off x="1459199" y="786917"/>
              <a:ext cx="354484" cy="584949"/>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82EDF59D-7EA9-CD8A-A286-02A3C9694BA7}"/>
                </a:ext>
              </a:extLst>
            </p:cNvPr>
            <p:cNvCxnSpPr>
              <a:cxnSpLocks/>
              <a:stCxn id="41" idx="2"/>
              <a:endCxn id="40" idx="6"/>
            </p:cNvCxnSpPr>
            <p:nvPr/>
          </p:nvCxnSpPr>
          <p:spPr>
            <a:xfrm flipH="1">
              <a:off x="1459199" y="1313032"/>
              <a:ext cx="354484" cy="58834"/>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grpSp>
      <p:cxnSp>
        <p:nvCxnSpPr>
          <p:cNvPr id="55" name="Straight Arrow Connector 54">
            <a:extLst>
              <a:ext uri="{FF2B5EF4-FFF2-40B4-BE49-F238E27FC236}">
                <a16:creationId xmlns:a16="http://schemas.microsoft.com/office/drawing/2014/main" id="{6FB397E0-093B-EC64-05E5-E92620E29088}"/>
              </a:ext>
            </a:extLst>
          </p:cNvPr>
          <p:cNvCxnSpPr/>
          <p:nvPr/>
        </p:nvCxnSpPr>
        <p:spPr>
          <a:xfrm>
            <a:off x="10564516" y="5532460"/>
            <a:ext cx="32692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06E09AA6-BD89-7A87-EF89-F6FB8F82715B}"/>
              </a:ext>
            </a:extLst>
          </p:cNvPr>
          <p:cNvGrpSpPr/>
          <p:nvPr/>
        </p:nvGrpSpPr>
        <p:grpSpPr>
          <a:xfrm>
            <a:off x="1679606" y="4099879"/>
            <a:ext cx="3335967" cy="2623910"/>
            <a:chOff x="2116617" y="3982193"/>
            <a:chExt cx="3335967" cy="2623910"/>
          </a:xfrm>
        </p:grpSpPr>
        <p:sp>
          <p:nvSpPr>
            <p:cNvPr id="33" name="TextBox 32">
              <a:extLst>
                <a:ext uri="{FF2B5EF4-FFF2-40B4-BE49-F238E27FC236}">
                  <a16:creationId xmlns:a16="http://schemas.microsoft.com/office/drawing/2014/main" id="{3BCB1674-281B-BEFA-0C66-174F993D9862}"/>
                </a:ext>
              </a:extLst>
            </p:cNvPr>
            <p:cNvSpPr txBox="1"/>
            <p:nvPr/>
          </p:nvSpPr>
          <p:spPr>
            <a:xfrm>
              <a:off x="2509847" y="6236771"/>
              <a:ext cx="2278163" cy="369332"/>
            </a:xfrm>
            <a:prstGeom prst="rect">
              <a:avLst/>
            </a:prstGeom>
            <a:noFill/>
          </p:spPr>
          <p:txBody>
            <a:bodyPr wrap="square" rtlCol="0">
              <a:spAutoFit/>
            </a:bodyPr>
            <a:lstStyle/>
            <a:p>
              <a:pPr algn="ctr"/>
              <a:r>
                <a:rPr lang="en-HK" dirty="0">
                  <a:latin typeface="Helvetica Light" panose="020B0403020202020204" pitchFamily="34" charset="0"/>
                </a:rPr>
                <a:t>A</a:t>
              </a:r>
              <a:r>
                <a:rPr lang="en-HK" sz="1800" dirty="0">
                  <a:effectLst/>
                  <a:latin typeface="Helvetica Light" panose="020B0403020202020204" pitchFamily="34" charset="0"/>
                </a:rPr>
                <a:t>utonomous </a:t>
              </a:r>
              <a:r>
                <a:rPr lang="en-HK" dirty="0">
                  <a:latin typeface="Helvetica Light" panose="020B0403020202020204" pitchFamily="34" charset="0"/>
                </a:rPr>
                <a:t>vehicle</a:t>
              </a:r>
              <a:endParaRPr lang="en-US" dirty="0">
                <a:latin typeface="Helvetica Light" panose="020B0403020202020204" pitchFamily="34" charset="0"/>
              </a:endParaRPr>
            </a:p>
          </p:txBody>
        </p:sp>
        <p:pic>
          <p:nvPicPr>
            <p:cNvPr id="2084" name="Picture 2083">
              <a:extLst>
                <a:ext uri="{FF2B5EF4-FFF2-40B4-BE49-F238E27FC236}">
                  <a16:creationId xmlns:a16="http://schemas.microsoft.com/office/drawing/2014/main" id="{DDC4CA0A-7088-EBF1-AC24-275F0C63EAA8}"/>
                </a:ext>
              </a:extLst>
            </p:cNvPr>
            <p:cNvPicPr>
              <a:picLocks noChangeAspect="1"/>
            </p:cNvPicPr>
            <p:nvPr/>
          </p:nvPicPr>
          <p:blipFill>
            <a:blip r:embed="rId9">
              <a:clrChange>
                <a:clrFrom>
                  <a:srgbClr val="000000">
                    <a:alpha val="0"/>
                  </a:srgbClr>
                </a:clrFrom>
                <a:clrTo>
                  <a:srgbClr val="000000">
                    <a:alpha val="0"/>
                  </a:srgbClr>
                </a:clrTo>
              </a:clrChange>
            </a:blip>
            <a:stretch>
              <a:fillRect/>
            </a:stretch>
          </p:blipFill>
          <p:spPr>
            <a:xfrm>
              <a:off x="2116617" y="3982193"/>
              <a:ext cx="3335967" cy="2313782"/>
            </a:xfrm>
            <a:prstGeom prst="rect">
              <a:avLst/>
            </a:prstGeom>
          </p:spPr>
        </p:pic>
      </p:grpSp>
      <p:grpSp>
        <p:nvGrpSpPr>
          <p:cNvPr id="4" name="Group 3">
            <a:extLst>
              <a:ext uri="{FF2B5EF4-FFF2-40B4-BE49-F238E27FC236}">
                <a16:creationId xmlns:a16="http://schemas.microsoft.com/office/drawing/2014/main" id="{74F3128F-FD24-CF45-19E9-9CD53B963DA5}"/>
              </a:ext>
            </a:extLst>
          </p:cNvPr>
          <p:cNvGrpSpPr/>
          <p:nvPr/>
        </p:nvGrpSpPr>
        <p:grpSpPr>
          <a:xfrm>
            <a:off x="3571818" y="1813777"/>
            <a:ext cx="2835988" cy="2176471"/>
            <a:chOff x="342388" y="1859787"/>
            <a:chExt cx="2835988" cy="2176471"/>
          </a:xfrm>
        </p:grpSpPr>
        <p:sp>
          <p:nvSpPr>
            <p:cNvPr id="34" name="TextBox 33">
              <a:extLst>
                <a:ext uri="{FF2B5EF4-FFF2-40B4-BE49-F238E27FC236}">
                  <a16:creationId xmlns:a16="http://schemas.microsoft.com/office/drawing/2014/main" id="{B0FE3F39-85F4-FC1F-E974-1F0ED99A81A6}"/>
                </a:ext>
              </a:extLst>
            </p:cNvPr>
            <p:cNvSpPr txBox="1"/>
            <p:nvPr/>
          </p:nvSpPr>
          <p:spPr>
            <a:xfrm>
              <a:off x="1026601" y="3666926"/>
              <a:ext cx="1519084" cy="369332"/>
            </a:xfrm>
            <a:prstGeom prst="rect">
              <a:avLst/>
            </a:prstGeom>
            <a:noFill/>
          </p:spPr>
          <p:txBody>
            <a:bodyPr wrap="square" rtlCol="0">
              <a:spAutoFit/>
            </a:bodyPr>
            <a:lstStyle/>
            <a:p>
              <a:pPr algn="ctr"/>
              <a:r>
                <a:rPr lang="en-US" dirty="0">
                  <a:latin typeface="Helvetica Light" panose="020B0403020202020204" pitchFamily="34" charset="0"/>
                </a:rPr>
                <a:t>Smartphone</a:t>
              </a:r>
            </a:p>
          </p:txBody>
        </p:sp>
        <p:pic>
          <p:nvPicPr>
            <p:cNvPr id="61" name="Picture 60">
              <a:extLst>
                <a:ext uri="{FF2B5EF4-FFF2-40B4-BE49-F238E27FC236}">
                  <a16:creationId xmlns:a16="http://schemas.microsoft.com/office/drawing/2014/main" id="{160DF51D-CCEA-1981-E415-2D2F4A4400FF}"/>
                </a:ext>
              </a:extLst>
            </p:cNvPr>
            <p:cNvPicPr>
              <a:picLocks noChangeAspect="1"/>
            </p:cNvPicPr>
            <p:nvPr/>
          </p:nvPicPr>
          <p:blipFill rotWithShape="1">
            <a:blip r:embed="rId10">
              <a:extLst>
                <a:ext uri="{28A0092B-C50C-407E-A947-70E740481C1C}">
                  <a14:useLocalDpi xmlns:a14="http://schemas.microsoft.com/office/drawing/2010/main" val="0"/>
                </a:ext>
              </a:extLst>
            </a:blip>
            <a:srcRect t="5363" b="5363"/>
            <a:stretch/>
          </p:blipFill>
          <p:spPr>
            <a:xfrm>
              <a:off x="342388" y="1859787"/>
              <a:ext cx="2835988" cy="1690476"/>
            </a:xfrm>
            <a:prstGeom prst="rect">
              <a:avLst/>
            </a:prstGeom>
          </p:spPr>
        </p:pic>
      </p:grpSp>
      <p:grpSp>
        <p:nvGrpSpPr>
          <p:cNvPr id="2" name="Group 1">
            <a:extLst>
              <a:ext uri="{FF2B5EF4-FFF2-40B4-BE49-F238E27FC236}">
                <a16:creationId xmlns:a16="http://schemas.microsoft.com/office/drawing/2014/main" id="{4135DAE9-AAE6-85C2-5465-13CE99962E44}"/>
              </a:ext>
            </a:extLst>
          </p:cNvPr>
          <p:cNvGrpSpPr/>
          <p:nvPr/>
        </p:nvGrpSpPr>
        <p:grpSpPr>
          <a:xfrm>
            <a:off x="170025" y="1495126"/>
            <a:ext cx="3190321" cy="2525989"/>
            <a:chOff x="3865645" y="1347485"/>
            <a:chExt cx="3190321" cy="2525989"/>
          </a:xfrm>
        </p:grpSpPr>
        <p:sp>
          <p:nvSpPr>
            <p:cNvPr id="32" name="TextBox 31">
              <a:extLst>
                <a:ext uri="{FF2B5EF4-FFF2-40B4-BE49-F238E27FC236}">
                  <a16:creationId xmlns:a16="http://schemas.microsoft.com/office/drawing/2014/main" id="{7674D981-64B5-96EE-C04D-7E606C31AFF8}"/>
                </a:ext>
              </a:extLst>
            </p:cNvPr>
            <p:cNvSpPr txBox="1"/>
            <p:nvPr/>
          </p:nvSpPr>
          <p:spPr>
            <a:xfrm>
              <a:off x="4744889" y="3504142"/>
              <a:ext cx="1519084" cy="369332"/>
            </a:xfrm>
            <a:prstGeom prst="rect">
              <a:avLst/>
            </a:prstGeom>
            <a:noFill/>
          </p:spPr>
          <p:txBody>
            <a:bodyPr wrap="square" rtlCol="0">
              <a:spAutoFit/>
            </a:bodyPr>
            <a:lstStyle/>
            <a:p>
              <a:pPr algn="ctr"/>
              <a:r>
                <a:rPr lang="en-US" dirty="0">
                  <a:latin typeface="Helvetica Light" panose="020B0403020202020204" pitchFamily="34" charset="0"/>
                </a:rPr>
                <a:t>VR devices</a:t>
              </a:r>
            </a:p>
          </p:txBody>
        </p:sp>
        <p:pic>
          <p:nvPicPr>
            <p:cNvPr id="2091" name="Picture 2090">
              <a:extLst>
                <a:ext uri="{FF2B5EF4-FFF2-40B4-BE49-F238E27FC236}">
                  <a16:creationId xmlns:a16="http://schemas.microsoft.com/office/drawing/2014/main" id="{4E76783C-B3EF-7F18-8359-58C94CFB3530}"/>
                </a:ext>
              </a:extLst>
            </p:cNvPr>
            <p:cNvPicPr>
              <a:picLocks noChangeAspect="1"/>
            </p:cNvPicPr>
            <p:nvPr/>
          </p:nvPicPr>
          <p:blipFill>
            <a:blip r:embed="rId11"/>
            <a:stretch>
              <a:fillRect/>
            </a:stretch>
          </p:blipFill>
          <p:spPr>
            <a:xfrm>
              <a:off x="3865645" y="1347485"/>
              <a:ext cx="3190321" cy="2385490"/>
            </a:xfrm>
            <a:prstGeom prst="rect">
              <a:avLst/>
            </a:prstGeom>
          </p:spPr>
        </p:pic>
      </p:grpSp>
      <p:sp>
        <p:nvSpPr>
          <p:cNvPr id="6" name="Slide Number Placeholder 5">
            <a:extLst>
              <a:ext uri="{FF2B5EF4-FFF2-40B4-BE49-F238E27FC236}">
                <a16:creationId xmlns:a16="http://schemas.microsoft.com/office/drawing/2014/main" id="{D8D70770-C1AC-A839-E1DF-4FD33CC240CE}"/>
              </a:ext>
            </a:extLst>
          </p:cNvPr>
          <p:cNvSpPr>
            <a:spLocks noGrp="1"/>
          </p:cNvSpPr>
          <p:nvPr>
            <p:ph type="sldNum" sz="quarter" idx="12"/>
          </p:nvPr>
        </p:nvSpPr>
        <p:spPr/>
        <p:txBody>
          <a:bodyPr/>
          <a:lstStyle/>
          <a:p>
            <a:fld id="{8359160C-92F5-4CA3-ADFB-25E541243F54}" type="slidenum">
              <a:rPr lang="zh-CN" altLang="en-US" smtClean="0"/>
              <a:pPr/>
              <a:t>1</a:t>
            </a:fld>
            <a:endParaRPr lang="zh-CN" altLang="en-US"/>
          </a:p>
        </p:txBody>
      </p:sp>
      <p:sp>
        <p:nvSpPr>
          <p:cNvPr id="7" name="内容占位符 2">
            <a:extLst>
              <a:ext uri="{FF2B5EF4-FFF2-40B4-BE49-F238E27FC236}">
                <a16:creationId xmlns:a16="http://schemas.microsoft.com/office/drawing/2014/main" id="{9EA49974-901C-304B-E7B4-BCA4F6ECA630}"/>
              </a:ext>
            </a:extLst>
          </p:cNvPr>
          <p:cNvSpPr txBox="1">
            <a:spLocks/>
          </p:cNvSpPr>
          <p:nvPr/>
        </p:nvSpPr>
        <p:spPr>
          <a:xfrm>
            <a:off x="6995735" y="1392519"/>
            <a:ext cx="2835988" cy="567164"/>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Wingdings" panose="05000000000000000000" pitchFamily="2" charset="2"/>
              <a:buChar char="Ø"/>
              <a:defRPr lang="en-US" altLang="zh-CN" sz="2400" b="0" kern="1200" smtClean="0">
                <a:solidFill>
                  <a:schemeClr val="tx1"/>
                </a:solidFill>
                <a:latin typeface="+mn-lt"/>
                <a:ea typeface="+mn-ea"/>
                <a:cs typeface="Helvetica" panose="020B0604020202020204" pitchFamily="34" charset="0"/>
              </a:defRPr>
            </a:lvl1pPr>
            <a:lvl2pPr marL="544068" indent="-342900" algn="l" defTabSz="914400" rtl="0" eaLnBrk="1" latinLnBrk="0" hangingPunct="1">
              <a:lnSpc>
                <a:spcPct val="90000"/>
              </a:lnSpc>
              <a:spcBef>
                <a:spcPts val="500"/>
              </a:spcBef>
              <a:buFont typeface="Arial" panose="020B0604020202020204" pitchFamily="34" charset="0"/>
              <a:buChar char="•"/>
              <a:defRPr lang="en-US" altLang="zh-CN" sz="2200" kern="1200" smtClean="0">
                <a:solidFill>
                  <a:schemeClr val="tx1"/>
                </a:solidFill>
                <a:latin typeface="+mn-lt"/>
                <a:ea typeface="+mn-ea"/>
                <a:cs typeface="Helvetica" panose="020B0604020202020204" pitchFamily="34" charset="0"/>
              </a:defRPr>
            </a:lvl2pPr>
            <a:lvl3pPr marL="726948"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Helvetica" panose="020B0604020202020204" pitchFamily="34" charset="0"/>
              </a:defRPr>
            </a:lvl4pPr>
            <a:lvl5pPr marL="74980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HK" sz="2000" dirty="0">
                <a:latin typeface="Helvetica Light" panose="020B0403020202020204" pitchFamily="34" charset="0"/>
                <a:sym typeface="Wingdings 2" panose="05020102010507070707" pitchFamily="18" charset="2"/>
              </a:rPr>
              <a:t>Emerging Studies</a:t>
            </a:r>
            <a:endParaRPr lang="en-HK" sz="2000" dirty="0">
              <a:solidFill>
                <a:prstClr val="black"/>
              </a:solidFill>
              <a:latin typeface="Helvetica Light" panose="020B0403020202020204" pitchFamily="34" charset="0"/>
            </a:endParaRPr>
          </a:p>
        </p:txBody>
      </p:sp>
      <p:pic>
        <p:nvPicPr>
          <p:cNvPr id="8" name="Picture 7">
            <a:extLst>
              <a:ext uri="{FF2B5EF4-FFF2-40B4-BE49-F238E27FC236}">
                <a16:creationId xmlns:a16="http://schemas.microsoft.com/office/drawing/2014/main" id="{2998A0CF-8A6A-7273-14EA-05267191A694}"/>
              </a:ext>
            </a:extLst>
          </p:cNvPr>
          <p:cNvPicPr>
            <a:picLocks noChangeAspect="1"/>
          </p:cNvPicPr>
          <p:nvPr/>
        </p:nvPicPr>
        <p:blipFill rotWithShape="1">
          <a:blip r:embed="rId12">
            <a:extLst>
              <a:ext uri="{28A0092B-C50C-407E-A947-70E740481C1C}">
                <a14:useLocalDpi xmlns:a14="http://schemas.microsoft.com/office/drawing/2010/main" val="0"/>
              </a:ext>
            </a:extLst>
          </a:blip>
          <a:srcRect l="6793" t="4455" r="3672" b="4247"/>
          <a:stretch/>
        </p:blipFill>
        <p:spPr>
          <a:xfrm>
            <a:off x="8304228" y="1894745"/>
            <a:ext cx="2423748" cy="2053992"/>
          </a:xfrm>
          <a:prstGeom prst="rect">
            <a:avLst/>
          </a:prstGeom>
        </p:spPr>
      </p:pic>
      <p:pic>
        <p:nvPicPr>
          <p:cNvPr id="1026" name="Picture 2">
            <a:extLst>
              <a:ext uri="{FF2B5EF4-FFF2-40B4-BE49-F238E27FC236}">
                <a16:creationId xmlns:a16="http://schemas.microsoft.com/office/drawing/2014/main" id="{17931AF6-9B03-8FFE-C136-7D01732CDDC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4501" r="4501"/>
          <a:stretch/>
        </p:blipFill>
        <p:spPr bwMode="auto">
          <a:xfrm>
            <a:off x="7146693" y="5003155"/>
            <a:ext cx="860850" cy="11315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8030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0013 0.00324 L 0.11732 -0.03681 " pathEditMode="relative" rAng="0" ptsTypes="AA">
                                      <p:cBhvr>
                                        <p:cTn id="30" dur="500" fill="hold"/>
                                        <p:tgtEl>
                                          <p:spTgt spid="18"/>
                                        </p:tgtEl>
                                        <p:attrNameLst>
                                          <p:attrName>ppt_x</p:attrName>
                                          <p:attrName>ppt_y</p:attrName>
                                        </p:attrNameLst>
                                      </p:cBhvr>
                                      <p:rCtr x="5859" y="-2014"/>
                                    </p:animMotion>
                                  </p:childTnLst>
                                </p:cTn>
                              </p:par>
                              <p:par>
                                <p:cTn id="31" presetID="0" presetClass="path" presetSubtype="0" accel="50000" decel="50000" fill="hold" nodeType="withEffect">
                                  <p:stCondLst>
                                    <p:cond delay="0"/>
                                  </p:stCondLst>
                                  <p:childTnLst>
                                    <p:animMotion origin="layout" path="M 0.00091 0.00324 L 0.11615 -0.03681 " pathEditMode="relative" rAng="0" ptsTypes="AA">
                                      <p:cBhvr>
                                        <p:cTn id="32" dur="500" fill="hold"/>
                                        <p:tgtEl>
                                          <p:spTgt spid="17"/>
                                        </p:tgtEl>
                                        <p:attrNameLst>
                                          <p:attrName>ppt_x</p:attrName>
                                          <p:attrName>ppt_y</p:attrName>
                                        </p:attrNameLst>
                                      </p:cBhvr>
                                      <p:rCtr x="5755" y="-2014"/>
                                    </p:animMotion>
                                  </p:childTnLst>
                                </p:cTn>
                              </p:par>
                              <p:par>
                                <p:cTn id="33" presetID="0" presetClass="path" presetSubtype="0" accel="50000" decel="50000" fill="hold" nodeType="withEffect">
                                  <p:stCondLst>
                                    <p:cond delay="0"/>
                                  </p:stCondLst>
                                  <p:childTnLst>
                                    <p:animMotion origin="layout" path="M 0.00013 0.00185 L 0.13255 0.00162 " pathEditMode="relative" rAng="0" ptsTypes="AA">
                                      <p:cBhvr>
                                        <p:cTn id="34" dur="500" fill="hold"/>
                                        <p:tgtEl>
                                          <p:spTgt spid="16"/>
                                        </p:tgtEl>
                                        <p:attrNameLst>
                                          <p:attrName>ppt_x</p:attrName>
                                          <p:attrName>ppt_y</p:attrName>
                                        </p:attrNameLst>
                                      </p:cBhvr>
                                      <p:rCtr x="6615" y="-23"/>
                                    </p:animMotion>
                                  </p:childTnLst>
                                </p:cTn>
                              </p:par>
                              <p:par>
                                <p:cTn id="35" presetID="53" presetClass="entr" presetSubtype="16"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fltVal val="0"/>
                                          </p:val>
                                        </p:tav>
                                        <p:tav tm="100000">
                                          <p:val>
                                            <p:strVal val="#ppt_h"/>
                                          </p:val>
                                        </p:tav>
                                      </p:tavLst>
                                    </p:anim>
                                    <p:animEffect transition="in" filter="fade">
                                      <p:cBhvr>
                                        <p:cTn id="39" dur="500"/>
                                        <p:tgtEl>
                                          <p:spTgt spid="35"/>
                                        </p:tgtEl>
                                      </p:cBhvr>
                                    </p:animEffect>
                                  </p:childTnLst>
                                </p:cTn>
                              </p:par>
                              <p:par>
                                <p:cTn id="40" presetID="53" presetClass="entr" presetSubtype="16" fill="hold" nodeType="withEffect">
                                  <p:stCondLst>
                                    <p:cond delay="0"/>
                                  </p:stCondLst>
                                  <p:childTnLst>
                                    <p:set>
                                      <p:cBhvr>
                                        <p:cTn id="41" dur="1" fill="hold">
                                          <p:stCondLst>
                                            <p:cond delay="0"/>
                                          </p:stCondLst>
                                        </p:cTn>
                                        <p:tgtEl>
                                          <p:spTgt spid="55"/>
                                        </p:tgtEl>
                                        <p:attrNameLst>
                                          <p:attrName>style.visibility</p:attrName>
                                        </p:attrNameLst>
                                      </p:cBhvr>
                                      <p:to>
                                        <p:strVal val="visible"/>
                                      </p:to>
                                    </p:set>
                                    <p:anim calcmode="lin" valueType="num">
                                      <p:cBhvr>
                                        <p:cTn id="42" dur="500" fill="hold"/>
                                        <p:tgtEl>
                                          <p:spTgt spid="55"/>
                                        </p:tgtEl>
                                        <p:attrNameLst>
                                          <p:attrName>ppt_w</p:attrName>
                                        </p:attrNameLst>
                                      </p:cBhvr>
                                      <p:tavLst>
                                        <p:tav tm="0">
                                          <p:val>
                                            <p:fltVal val="0"/>
                                          </p:val>
                                        </p:tav>
                                        <p:tav tm="100000">
                                          <p:val>
                                            <p:strVal val="#ppt_w"/>
                                          </p:val>
                                        </p:tav>
                                      </p:tavLst>
                                    </p:anim>
                                    <p:anim calcmode="lin" valueType="num">
                                      <p:cBhvr>
                                        <p:cTn id="43" dur="500" fill="hold"/>
                                        <p:tgtEl>
                                          <p:spTgt spid="55"/>
                                        </p:tgtEl>
                                        <p:attrNameLst>
                                          <p:attrName>ppt_h</p:attrName>
                                        </p:attrNameLst>
                                      </p:cBhvr>
                                      <p:tavLst>
                                        <p:tav tm="0">
                                          <p:val>
                                            <p:fltVal val="0"/>
                                          </p:val>
                                        </p:tav>
                                        <p:tav tm="100000">
                                          <p:val>
                                            <p:strVal val="#ppt_h"/>
                                          </p:val>
                                        </p:tav>
                                      </p:tavLst>
                                    </p:anim>
                                    <p:animEffect transition="in" filter="fade">
                                      <p:cBhvr>
                                        <p:cTn id="4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21688B07-0E42-44B8-BF4A-871D146C4B6D}"/>
              </a:ext>
            </a:extLst>
          </p:cNvPr>
          <p:cNvSpPr>
            <a:spLocks noGrp="1"/>
          </p:cNvSpPr>
          <p:nvPr>
            <p:ph type="title"/>
          </p:nvPr>
        </p:nvSpPr>
        <p:spPr>
          <a:xfrm>
            <a:off x="442863" y="386508"/>
            <a:ext cx="11144491" cy="801276"/>
          </a:xfrm>
        </p:spPr>
        <p:txBody>
          <a:bodyPr>
            <a:normAutofit/>
          </a:bodyPr>
          <a:lstStyle/>
          <a:p>
            <a:r>
              <a:rPr lang="en-US" altLang="zh-CN" sz="3600" dirty="0"/>
              <a:t>Results on Public Datasets</a:t>
            </a:r>
          </a:p>
        </p:txBody>
      </p:sp>
      <p:sp>
        <p:nvSpPr>
          <p:cNvPr id="2" name="矩形 12">
            <a:extLst>
              <a:ext uri="{FF2B5EF4-FFF2-40B4-BE49-F238E27FC236}">
                <a16:creationId xmlns:a16="http://schemas.microsoft.com/office/drawing/2014/main" id="{7FA94B69-067C-36F8-F56C-8CA1F6C82D62}"/>
              </a:ext>
            </a:extLst>
          </p:cNvPr>
          <p:cNvSpPr/>
          <p:nvPr/>
        </p:nvSpPr>
        <p:spPr>
          <a:xfrm>
            <a:off x="351491" y="8386422"/>
            <a:ext cx="2631413" cy="426527"/>
          </a:xfrm>
          <a:prstGeom prst="rect">
            <a:avLst/>
          </a:prstGeom>
        </p:spPr>
        <p:txBody>
          <a:bodyPr wrap="square">
            <a:spAutoFit/>
          </a:bodyPr>
          <a:lstStyle/>
          <a:p>
            <a:pPr marL="342900" lvl="1" indent="-342900">
              <a:lnSpc>
                <a:spcPct val="90000"/>
              </a:lnSpc>
              <a:spcBef>
                <a:spcPts val="1000"/>
              </a:spcBef>
              <a:buFont typeface="Wingdings" panose="05000000000000000000" pitchFamily="2" charset="2"/>
              <a:buChar char="Ø"/>
            </a:pPr>
            <a:r>
              <a:rPr lang="en-US" altLang="zh-CN" sz="2400" dirty="0">
                <a:solidFill>
                  <a:prstClr val="black"/>
                </a:solidFill>
                <a:latin typeface="Helvetica" pitchFamily="2" charset="0"/>
                <a:cs typeface="Helvetica" panose="020B0604020202020204" pitchFamily="34" charset="0"/>
              </a:rPr>
              <a:t>Scalability</a:t>
            </a:r>
            <a:endParaRPr lang="fr-FR" altLang="zh-CN" sz="2400" dirty="0">
              <a:latin typeface="Helvetica" pitchFamily="2" charset="0"/>
              <a:cs typeface="Helvetica" panose="020B0604020202020204" pitchFamily="34" charset="0"/>
            </a:endParaRPr>
          </a:p>
        </p:txBody>
      </p:sp>
      <p:sp>
        <p:nvSpPr>
          <p:cNvPr id="6" name="矩形 12">
            <a:extLst>
              <a:ext uri="{FF2B5EF4-FFF2-40B4-BE49-F238E27FC236}">
                <a16:creationId xmlns:a16="http://schemas.microsoft.com/office/drawing/2014/main" id="{A52E2ACF-D6F2-71B4-3583-BC0FBAF87656}"/>
              </a:ext>
            </a:extLst>
          </p:cNvPr>
          <p:cNvSpPr/>
          <p:nvPr/>
        </p:nvSpPr>
        <p:spPr>
          <a:xfrm>
            <a:off x="648895" y="1439769"/>
            <a:ext cx="5445360" cy="426527"/>
          </a:xfrm>
          <a:prstGeom prst="rect">
            <a:avLst/>
          </a:prstGeom>
        </p:spPr>
        <p:txBody>
          <a:bodyPr wrap="square">
            <a:spAutoFit/>
          </a:bodyPr>
          <a:lstStyle/>
          <a:p>
            <a:pPr marL="342900" lvl="1" indent="-342900">
              <a:lnSpc>
                <a:spcPct val="90000"/>
              </a:lnSpc>
              <a:spcBef>
                <a:spcPts val="1000"/>
              </a:spcBef>
              <a:buFont typeface="Wingdings" panose="05000000000000000000" pitchFamily="2" charset="2"/>
              <a:buChar char="Ø"/>
            </a:pPr>
            <a:r>
              <a:rPr lang="en-US" altLang="zh-CN" sz="2400" dirty="0">
                <a:solidFill>
                  <a:prstClr val="black"/>
                </a:solidFill>
                <a:latin typeface="Helvetica" pitchFamily="2" charset="0"/>
                <a:cs typeface="Helvetica" panose="020B0604020202020204" pitchFamily="34" charset="0"/>
              </a:rPr>
              <a:t>Accuracy on different Datasets</a:t>
            </a:r>
            <a:endParaRPr lang="fr-FR" altLang="zh-CN" sz="2400" dirty="0">
              <a:latin typeface="Helvetica" pitchFamily="2" charset="0"/>
              <a:cs typeface="Helvetica" panose="020B0604020202020204" pitchFamily="34" charset="0"/>
            </a:endParaRPr>
          </a:p>
        </p:txBody>
      </p:sp>
      <p:pic>
        <p:nvPicPr>
          <p:cNvPr id="15" name="Picture 14" descr="A picture containing screenshot, text, design&#10;&#10;Description automatically generated">
            <a:extLst>
              <a:ext uri="{FF2B5EF4-FFF2-40B4-BE49-F238E27FC236}">
                <a16:creationId xmlns:a16="http://schemas.microsoft.com/office/drawing/2014/main" id="{1419E841-3AA4-7EB2-9AFE-C169246919D1}"/>
              </a:ext>
            </a:extLst>
          </p:cNvPr>
          <p:cNvPicPr>
            <a:picLocks noChangeAspect="1"/>
          </p:cNvPicPr>
          <p:nvPr/>
        </p:nvPicPr>
        <p:blipFill rotWithShape="1">
          <a:blip r:embed="rId4">
            <a:extLst>
              <a:ext uri="{28A0092B-C50C-407E-A947-70E740481C1C}">
                <a14:useLocalDpi xmlns:a14="http://schemas.microsoft.com/office/drawing/2010/main" val="0"/>
              </a:ext>
            </a:extLst>
          </a:blip>
          <a:srcRect t="18621"/>
          <a:stretch/>
        </p:blipFill>
        <p:spPr>
          <a:xfrm>
            <a:off x="648895" y="2606632"/>
            <a:ext cx="3860721" cy="2251874"/>
          </a:xfrm>
          <a:prstGeom prst="rect">
            <a:avLst/>
          </a:prstGeom>
        </p:spPr>
      </p:pic>
      <p:sp>
        <p:nvSpPr>
          <p:cNvPr id="16" name="TextBox 15">
            <a:extLst>
              <a:ext uri="{FF2B5EF4-FFF2-40B4-BE49-F238E27FC236}">
                <a16:creationId xmlns:a16="http://schemas.microsoft.com/office/drawing/2014/main" id="{147502E3-9189-1255-681A-56ADAA61DBB1}"/>
              </a:ext>
            </a:extLst>
          </p:cNvPr>
          <p:cNvSpPr txBox="1"/>
          <p:nvPr/>
        </p:nvSpPr>
        <p:spPr>
          <a:xfrm>
            <a:off x="1217832" y="5005577"/>
            <a:ext cx="2874505" cy="338554"/>
          </a:xfrm>
          <a:prstGeom prst="rect">
            <a:avLst/>
          </a:prstGeom>
          <a:noFill/>
        </p:spPr>
        <p:txBody>
          <a:bodyPr wrap="none" rtlCol="0">
            <a:spAutoFit/>
          </a:bodyPr>
          <a:lstStyle/>
          <a:p>
            <a:r>
              <a:rPr lang="en-US" sz="1600" dirty="0">
                <a:latin typeface="Helvetica Light" panose="020B0403020202020204" pitchFamily="34" charset="0"/>
              </a:rPr>
              <a:t>USC (</a:t>
            </a:r>
            <a:r>
              <a:rPr lang="en-US" sz="1600" b="1" dirty="0">
                <a:latin typeface="Helvetica Light" panose="020B0403020202020204" pitchFamily="34" charset="0"/>
              </a:rPr>
              <a:t>14 nodes, 2 modalities</a:t>
            </a:r>
            <a:r>
              <a:rPr lang="en-US" sz="1600" dirty="0">
                <a:latin typeface="Helvetica Light" panose="020B0403020202020204" pitchFamily="34" charset="0"/>
              </a:rPr>
              <a:t>)</a:t>
            </a:r>
          </a:p>
        </p:txBody>
      </p:sp>
      <p:pic>
        <p:nvPicPr>
          <p:cNvPr id="18" name="Picture 17" descr="A picture containing text, screenshot&#10;&#10;Description automatically generated">
            <a:extLst>
              <a:ext uri="{FF2B5EF4-FFF2-40B4-BE49-F238E27FC236}">
                <a16:creationId xmlns:a16="http://schemas.microsoft.com/office/drawing/2014/main" id="{ADA49221-EFC2-1071-5C70-B7551B29F32D}"/>
              </a:ext>
            </a:extLst>
          </p:cNvPr>
          <p:cNvPicPr>
            <a:picLocks noChangeAspect="1"/>
          </p:cNvPicPr>
          <p:nvPr/>
        </p:nvPicPr>
        <p:blipFill rotWithShape="1">
          <a:blip r:embed="rId5">
            <a:extLst>
              <a:ext uri="{28A0092B-C50C-407E-A947-70E740481C1C}">
                <a14:useLocalDpi xmlns:a14="http://schemas.microsoft.com/office/drawing/2010/main" val="0"/>
              </a:ext>
            </a:extLst>
          </a:blip>
          <a:srcRect t="18172"/>
          <a:stretch/>
        </p:blipFill>
        <p:spPr>
          <a:xfrm>
            <a:off x="4350589" y="2656334"/>
            <a:ext cx="3749410" cy="2251874"/>
          </a:xfrm>
          <a:prstGeom prst="rect">
            <a:avLst/>
          </a:prstGeom>
        </p:spPr>
      </p:pic>
      <p:pic>
        <p:nvPicPr>
          <p:cNvPr id="20" name="Picture 19" descr="A picture containing text, screenshot, design&#10;&#10;Description automatically generated">
            <a:extLst>
              <a:ext uri="{FF2B5EF4-FFF2-40B4-BE49-F238E27FC236}">
                <a16:creationId xmlns:a16="http://schemas.microsoft.com/office/drawing/2014/main" id="{D61D7205-CCDC-2B62-2ECE-2ECC420DF5DB}"/>
              </a:ext>
            </a:extLst>
          </p:cNvPr>
          <p:cNvPicPr>
            <a:picLocks noChangeAspect="1"/>
          </p:cNvPicPr>
          <p:nvPr/>
        </p:nvPicPr>
        <p:blipFill rotWithShape="1">
          <a:blip r:embed="rId6">
            <a:extLst>
              <a:ext uri="{28A0092B-C50C-407E-A947-70E740481C1C}">
                <a14:useLocalDpi xmlns:a14="http://schemas.microsoft.com/office/drawing/2010/main" val="0"/>
              </a:ext>
            </a:extLst>
          </a:blip>
          <a:srcRect t="17242"/>
          <a:stretch/>
        </p:blipFill>
        <p:spPr>
          <a:xfrm>
            <a:off x="8018833" y="2664968"/>
            <a:ext cx="3951631" cy="2400299"/>
          </a:xfrm>
          <a:prstGeom prst="rect">
            <a:avLst/>
          </a:prstGeom>
        </p:spPr>
      </p:pic>
      <p:sp>
        <p:nvSpPr>
          <p:cNvPr id="24" name="TextBox 23">
            <a:extLst>
              <a:ext uri="{FF2B5EF4-FFF2-40B4-BE49-F238E27FC236}">
                <a16:creationId xmlns:a16="http://schemas.microsoft.com/office/drawing/2014/main" id="{3685C7CC-B1E7-7ED1-40A3-4FA3093D6508}"/>
              </a:ext>
            </a:extLst>
          </p:cNvPr>
          <p:cNvSpPr txBox="1"/>
          <p:nvPr/>
        </p:nvSpPr>
        <p:spPr>
          <a:xfrm>
            <a:off x="4774501" y="5027212"/>
            <a:ext cx="3057247" cy="338554"/>
          </a:xfrm>
          <a:prstGeom prst="rect">
            <a:avLst/>
          </a:prstGeom>
          <a:noFill/>
        </p:spPr>
        <p:txBody>
          <a:bodyPr wrap="none" rtlCol="0">
            <a:spAutoFit/>
          </a:bodyPr>
          <a:lstStyle/>
          <a:p>
            <a:r>
              <a:rPr lang="en-US" sz="1600" dirty="0">
                <a:latin typeface="Helvetica Light" panose="020B0403020202020204" pitchFamily="34" charset="0"/>
              </a:rPr>
              <a:t>MHAD (</a:t>
            </a:r>
            <a:r>
              <a:rPr lang="en-US" sz="1600" b="1" dirty="0">
                <a:latin typeface="Helvetica Light" panose="020B0403020202020204" pitchFamily="34" charset="0"/>
              </a:rPr>
              <a:t>12 nodes, 2 modalities</a:t>
            </a:r>
            <a:r>
              <a:rPr lang="en-US" sz="1600" dirty="0">
                <a:latin typeface="Helvetica Light" panose="020B0403020202020204" pitchFamily="34" charset="0"/>
              </a:rPr>
              <a:t>)</a:t>
            </a:r>
          </a:p>
        </p:txBody>
      </p:sp>
      <p:sp>
        <p:nvSpPr>
          <p:cNvPr id="26" name="TextBox 25">
            <a:extLst>
              <a:ext uri="{FF2B5EF4-FFF2-40B4-BE49-F238E27FC236}">
                <a16:creationId xmlns:a16="http://schemas.microsoft.com/office/drawing/2014/main" id="{22273451-9DE2-5810-56EC-E29074DB42C3}"/>
              </a:ext>
            </a:extLst>
          </p:cNvPr>
          <p:cNvSpPr txBox="1"/>
          <p:nvPr/>
        </p:nvSpPr>
        <p:spPr>
          <a:xfrm>
            <a:off x="8517720" y="5035847"/>
            <a:ext cx="3057247" cy="338554"/>
          </a:xfrm>
          <a:prstGeom prst="rect">
            <a:avLst/>
          </a:prstGeom>
          <a:noFill/>
        </p:spPr>
        <p:txBody>
          <a:bodyPr wrap="none" rtlCol="0">
            <a:spAutoFit/>
          </a:bodyPr>
          <a:lstStyle/>
          <a:p>
            <a:r>
              <a:rPr lang="en-US" sz="1600" dirty="0">
                <a:latin typeface="Helvetica Light" panose="020B0403020202020204" pitchFamily="34" charset="0"/>
              </a:rPr>
              <a:t>Flash (</a:t>
            </a:r>
            <a:r>
              <a:rPr lang="en-US" sz="1600" b="1" dirty="0">
                <a:latin typeface="Helvetica Light" panose="020B0403020202020204" pitchFamily="34" charset="0"/>
              </a:rPr>
              <a:t>210 nodes, 3 modalities</a:t>
            </a:r>
            <a:r>
              <a:rPr lang="en-US" sz="1600" dirty="0">
                <a:latin typeface="Helvetica Light" panose="020B0403020202020204" pitchFamily="34" charset="0"/>
              </a:rPr>
              <a:t>)</a:t>
            </a:r>
          </a:p>
        </p:txBody>
      </p:sp>
      <p:sp>
        <p:nvSpPr>
          <p:cNvPr id="27" name="内容占位符 2">
            <a:extLst>
              <a:ext uri="{FF2B5EF4-FFF2-40B4-BE49-F238E27FC236}">
                <a16:creationId xmlns:a16="http://schemas.microsoft.com/office/drawing/2014/main" id="{1097A65C-AB79-D6C9-66B9-0AC2DD651C9C}"/>
              </a:ext>
            </a:extLst>
          </p:cNvPr>
          <p:cNvSpPr txBox="1">
            <a:spLocks/>
          </p:cNvSpPr>
          <p:nvPr/>
        </p:nvSpPr>
        <p:spPr>
          <a:xfrm>
            <a:off x="1078657" y="5700414"/>
            <a:ext cx="7439063" cy="365125"/>
          </a:xfrm>
          <a:prstGeom prst="rect">
            <a:avLst/>
          </a:prstGeom>
        </p:spPr>
        <p:txBody>
          <a:bodyPr vert="horz" lIns="91440" tIns="45720" rIns="91440" bIns="45720" rtlCol="0">
            <a:normAutofit fontScale="92500"/>
          </a:bodyPr>
          <a:lstStyle>
            <a:lvl1pPr marL="342900" indent="-342900" algn="l" defTabSz="914400" rtl="0" eaLnBrk="1" latinLnBrk="0" hangingPunct="1">
              <a:lnSpc>
                <a:spcPct val="90000"/>
              </a:lnSpc>
              <a:spcBef>
                <a:spcPts val="1000"/>
              </a:spcBef>
              <a:buFont typeface="Wingdings" panose="05000000000000000000" pitchFamily="2" charset="2"/>
              <a:buChar char="Ø"/>
              <a:defRPr lang="en-US" altLang="zh-CN" sz="2400" b="0" kern="1200" smtClean="0">
                <a:solidFill>
                  <a:schemeClr val="tx1"/>
                </a:solidFill>
                <a:latin typeface="+mn-lt"/>
                <a:ea typeface="+mn-ea"/>
                <a:cs typeface="Helvetica" panose="020B0604020202020204" pitchFamily="34" charset="0"/>
              </a:defRPr>
            </a:lvl1pPr>
            <a:lvl2pPr marL="544068" indent="-342900" algn="l" defTabSz="914400" rtl="0" eaLnBrk="1" latinLnBrk="0" hangingPunct="1">
              <a:lnSpc>
                <a:spcPct val="90000"/>
              </a:lnSpc>
              <a:spcBef>
                <a:spcPts val="500"/>
              </a:spcBef>
              <a:buFont typeface="Arial" panose="020B0604020202020204" pitchFamily="34" charset="0"/>
              <a:buChar char="•"/>
              <a:defRPr lang="en-US" altLang="zh-CN" sz="2200" kern="1200" smtClean="0">
                <a:solidFill>
                  <a:schemeClr val="tx1"/>
                </a:solidFill>
                <a:latin typeface="+mn-lt"/>
                <a:ea typeface="+mn-ea"/>
                <a:cs typeface="Helvetica" panose="020B0604020202020204" pitchFamily="34" charset="0"/>
              </a:defRPr>
            </a:lvl2pPr>
            <a:lvl3pPr marL="726948"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Helvetica" panose="020B0604020202020204" pitchFamily="34" charset="0"/>
              </a:defRPr>
            </a:lvl4pPr>
            <a:lvl5pPr marL="74980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HK" sz="2000" dirty="0">
                <a:effectLst/>
                <a:latin typeface="Helvetica Light" panose="020B0403020202020204" pitchFamily="34" charset="0"/>
              </a:rPr>
              <a:t>Improve accuracy of </a:t>
            </a:r>
            <a:r>
              <a:rPr lang="en-HK" sz="2000" dirty="0">
                <a:solidFill>
                  <a:srgbClr val="FF3300"/>
                </a:solidFill>
                <a:effectLst/>
                <a:latin typeface="Helvetica Light" panose="020B0403020202020204" pitchFamily="34" charset="0"/>
              </a:rPr>
              <a:t>both single-modal and multi-modal nodes.</a:t>
            </a:r>
            <a:endParaRPr lang="en-HK" sz="1600" dirty="0">
              <a:solidFill>
                <a:srgbClr val="FF3300"/>
              </a:solidFill>
              <a:latin typeface="Helvetica Light" panose="020B0403020202020204" pitchFamily="34" charset="0"/>
            </a:endParaRPr>
          </a:p>
        </p:txBody>
      </p:sp>
      <p:sp>
        <p:nvSpPr>
          <p:cNvPr id="28" name="Rectangle 27">
            <a:extLst>
              <a:ext uri="{FF2B5EF4-FFF2-40B4-BE49-F238E27FC236}">
                <a16:creationId xmlns:a16="http://schemas.microsoft.com/office/drawing/2014/main" id="{7C504153-96F7-A8F8-59DC-91AD91A334B9}"/>
              </a:ext>
            </a:extLst>
          </p:cNvPr>
          <p:cNvSpPr/>
          <p:nvPr/>
        </p:nvSpPr>
        <p:spPr>
          <a:xfrm>
            <a:off x="2035849" y="2704086"/>
            <a:ext cx="2089498" cy="1919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912554F-13AC-F86F-B04F-8BC23A09FBCE}"/>
              </a:ext>
            </a:extLst>
          </p:cNvPr>
          <p:cNvSpPr/>
          <p:nvPr/>
        </p:nvSpPr>
        <p:spPr>
          <a:xfrm>
            <a:off x="5626232" y="2754681"/>
            <a:ext cx="2089498" cy="1919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985874B-AD4C-A38E-F0E0-1BC5D2F48312}"/>
              </a:ext>
            </a:extLst>
          </p:cNvPr>
          <p:cNvSpPr/>
          <p:nvPr/>
        </p:nvSpPr>
        <p:spPr>
          <a:xfrm>
            <a:off x="9216615" y="2896555"/>
            <a:ext cx="2358352" cy="1925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67875232-39A9-548D-6C8F-4EAFE98ACDEB}"/>
              </a:ext>
            </a:extLst>
          </p:cNvPr>
          <p:cNvSpPr>
            <a:spLocks noGrp="1"/>
          </p:cNvSpPr>
          <p:nvPr>
            <p:ph type="sldNum" sz="quarter" idx="12"/>
          </p:nvPr>
        </p:nvSpPr>
        <p:spPr/>
        <p:txBody>
          <a:bodyPr/>
          <a:lstStyle/>
          <a:p>
            <a:fld id="{8359160C-92F5-4CA3-ADFB-25E541243F54}" type="slidenum">
              <a:rPr lang="zh-CN" altLang="en-US" smtClean="0"/>
              <a:pPr/>
              <a:t>19</a:t>
            </a:fld>
            <a:endParaRPr lang="zh-CN" altLang="en-US"/>
          </a:p>
        </p:txBody>
      </p:sp>
      <p:pic>
        <p:nvPicPr>
          <p:cNvPr id="11" name="Picture 10">
            <a:extLst>
              <a:ext uri="{FF2B5EF4-FFF2-40B4-BE49-F238E27FC236}">
                <a16:creationId xmlns:a16="http://schemas.microsoft.com/office/drawing/2014/main" id="{B450A0DF-FFA3-FFCD-E694-8CEEA3EACF43}"/>
              </a:ext>
            </a:extLst>
          </p:cNvPr>
          <p:cNvPicPr>
            <a:picLocks noChangeAspect="1"/>
          </p:cNvPicPr>
          <p:nvPr/>
        </p:nvPicPr>
        <p:blipFill>
          <a:blip r:embed="rId7"/>
          <a:stretch>
            <a:fillRect/>
          </a:stretch>
        </p:blipFill>
        <p:spPr>
          <a:xfrm>
            <a:off x="2222248" y="2073802"/>
            <a:ext cx="7772400" cy="519850"/>
          </a:xfrm>
          <a:prstGeom prst="rect">
            <a:avLst/>
          </a:prstGeom>
        </p:spPr>
      </p:pic>
      <p:sp>
        <p:nvSpPr>
          <p:cNvPr id="5" name="Rectangle 4">
            <a:extLst>
              <a:ext uri="{FF2B5EF4-FFF2-40B4-BE49-F238E27FC236}">
                <a16:creationId xmlns:a16="http://schemas.microsoft.com/office/drawing/2014/main" id="{EA4D72D8-7156-C3AA-0282-C694419B5CEC}"/>
              </a:ext>
            </a:extLst>
          </p:cNvPr>
          <p:cNvSpPr/>
          <p:nvPr/>
        </p:nvSpPr>
        <p:spPr>
          <a:xfrm>
            <a:off x="1667197" y="2683976"/>
            <a:ext cx="308948" cy="1925498"/>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B183F01-7BF9-0AA3-70A5-99772DC285D4}"/>
              </a:ext>
            </a:extLst>
          </p:cNvPr>
          <p:cNvSpPr/>
          <p:nvPr/>
        </p:nvSpPr>
        <p:spPr>
          <a:xfrm>
            <a:off x="5282479" y="2748359"/>
            <a:ext cx="308948" cy="1925498"/>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E5CF753-253E-2BD8-1D68-9751B08DB52A}"/>
              </a:ext>
            </a:extLst>
          </p:cNvPr>
          <p:cNvSpPr/>
          <p:nvPr/>
        </p:nvSpPr>
        <p:spPr>
          <a:xfrm>
            <a:off x="8907667" y="2887659"/>
            <a:ext cx="308948" cy="1925498"/>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32F0E4B-43BB-62BE-5BE3-A3B92693A1AD}"/>
              </a:ext>
            </a:extLst>
          </p:cNvPr>
          <p:cNvSpPr/>
          <p:nvPr/>
        </p:nvSpPr>
        <p:spPr>
          <a:xfrm>
            <a:off x="4317931" y="2192309"/>
            <a:ext cx="547982" cy="179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text on a white background&#10;&#10;Description automatically generated with low confidence">
            <a:extLst>
              <a:ext uri="{FF2B5EF4-FFF2-40B4-BE49-F238E27FC236}">
                <a16:creationId xmlns:a16="http://schemas.microsoft.com/office/drawing/2014/main" id="{EB97616E-140D-60CE-45A4-216033AC35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4619" y="2150507"/>
            <a:ext cx="814606" cy="242953"/>
          </a:xfrm>
          <a:prstGeom prst="rect">
            <a:avLst/>
          </a:prstGeom>
        </p:spPr>
      </p:pic>
    </p:spTree>
    <p:custDataLst>
      <p:tags r:id="rId1"/>
    </p:custDataLst>
    <p:extLst>
      <p:ext uri="{BB962C8B-B14F-4D97-AF65-F5344CB8AC3E}">
        <p14:creationId xmlns:p14="http://schemas.microsoft.com/office/powerpoint/2010/main" val="63626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9"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958CA68-D2F1-DACD-F5FE-A09D297C9C1E}"/>
              </a:ext>
            </a:extLst>
          </p:cNvPr>
          <p:cNvPicPr>
            <a:picLocks noChangeAspect="1"/>
          </p:cNvPicPr>
          <p:nvPr/>
        </p:nvPicPr>
        <p:blipFill>
          <a:blip r:embed="rId4"/>
          <a:stretch>
            <a:fillRect/>
          </a:stretch>
        </p:blipFill>
        <p:spPr>
          <a:xfrm>
            <a:off x="4290140" y="1588207"/>
            <a:ext cx="7529716" cy="4543353"/>
          </a:xfrm>
          <a:prstGeom prst="rect">
            <a:avLst/>
          </a:prstGeom>
        </p:spPr>
      </p:pic>
      <p:sp>
        <p:nvSpPr>
          <p:cNvPr id="5" name="标题 4">
            <a:extLst>
              <a:ext uri="{FF2B5EF4-FFF2-40B4-BE49-F238E27FC236}">
                <a16:creationId xmlns:a16="http://schemas.microsoft.com/office/drawing/2014/main" id="{CEBF49F1-795A-4BAE-B3FE-3C5B868E5C82}"/>
              </a:ext>
            </a:extLst>
          </p:cNvPr>
          <p:cNvSpPr>
            <a:spLocks noGrp="1"/>
          </p:cNvSpPr>
          <p:nvPr>
            <p:ph type="title"/>
          </p:nvPr>
        </p:nvSpPr>
        <p:spPr>
          <a:xfrm>
            <a:off x="361607" y="475078"/>
            <a:ext cx="11237204" cy="684311"/>
          </a:xfrm>
        </p:spPr>
        <p:txBody>
          <a:bodyPr>
            <a:normAutofit/>
          </a:bodyPr>
          <a:lstStyle/>
          <a:p>
            <a:r>
              <a:rPr lang="en-US" altLang="zh-CN" sz="3600" dirty="0">
                <a:latin typeface="Helvetica" pitchFamily="2" charset="0"/>
              </a:rPr>
              <a:t>Multi-Modal FL</a:t>
            </a:r>
            <a:r>
              <a:rPr lang="zh-CN" altLang="en-US" sz="3600" dirty="0">
                <a:latin typeface="Helvetica" pitchFamily="2" charset="0"/>
              </a:rPr>
              <a:t> </a:t>
            </a:r>
            <a:r>
              <a:rPr lang="en-US" altLang="zh-CN" sz="3600" dirty="0">
                <a:latin typeface="Helvetica" pitchFamily="2" charset="0"/>
              </a:rPr>
              <a:t>System: Challenges</a:t>
            </a:r>
            <a:endParaRPr lang="zh-CN" altLang="en-US" sz="3600" dirty="0">
              <a:latin typeface="Helvetica" pitchFamily="2" charset="0"/>
            </a:endParaRPr>
          </a:p>
        </p:txBody>
      </p:sp>
      <p:grpSp>
        <p:nvGrpSpPr>
          <p:cNvPr id="13" name="Group 12">
            <a:extLst>
              <a:ext uri="{FF2B5EF4-FFF2-40B4-BE49-F238E27FC236}">
                <a16:creationId xmlns:a16="http://schemas.microsoft.com/office/drawing/2014/main" id="{A66D576D-D194-954D-9104-B044D20C30CD}"/>
              </a:ext>
            </a:extLst>
          </p:cNvPr>
          <p:cNvGrpSpPr/>
          <p:nvPr/>
        </p:nvGrpSpPr>
        <p:grpSpPr>
          <a:xfrm>
            <a:off x="4625095" y="5251340"/>
            <a:ext cx="1012442" cy="423797"/>
            <a:chOff x="593180" y="6046346"/>
            <a:chExt cx="1536886" cy="639184"/>
          </a:xfrm>
        </p:grpSpPr>
        <p:sp>
          <p:nvSpPr>
            <p:cNvPr id="14" name="Rectangle 13">
              <a:extLst>
                <a:ext uri="{FF2B5EF4-FFF2-40B4-BE49-F238E27FC236}">
                  <a16:creationId xmlns:a16="http://schemas.microsoft.com/office/drawing/2014/main" id="{80A43055-D052-50AF-6A90-E420FEA987B7}"/>
                </a:ext>
              </a:extLst>
            </p:cNvPr>
            <p:cNvSpPr/>
            <p:nvPr/>
          </p:nvSpPr>
          <p:spPr>
            <a:xfrm>
              <a:off x="593180" y="6070275"/>
              <a:ext cx="1536886" cy="615255"/>
            </a:xfrm>
            <a:prstGeom prst="rect">
              <a:avLst/>
            </a:prstGeom>
            <a:solidFill>
              <a:schemeClr val="bg2">
                <a:lumMod val="75000"/>
                <a:alpha val="5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76DA8303-BAA7-2C50-4479-28A01980BB6D}"/>
                </a:ext>
              </a:extLst>
            </p:cNvPr>
            <p:cNvGrpSpPr/>
            <p:nvPr/>
          </p:nvGrpSpPr>
          <p:grpSpPr>
            <a:xfrm>
              <a:off x="593180" y="6046346"/>
              <a:ext cx="1158198" cy="639184"/>
              <a:chOff x="593180" y="5983282"/>
              <a:chExt cx="1158198" cy="639184"/>
            </a:xfrm>
          </p:grpSpPr>
          <p:pic>
            <p:nvPicPr>
              <p:cNvPr id="18" name="Graphic 17" descr="Man with cane outline">
                <a:extLst>
                  <a:ext uri="{FF2B5EF4-FFF2-40B4-BE49-F238E27FC236}">
                    <a16:creationId xmlns:a16="http://schemas.microsoft.com/office/drawing/2014/main" id="{DF96B620-0E57-064A-E3E8-5A38F9EF89C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3180" y="5983282"/>
                <a:ext cx="636154" cy="636154"/>
              </a:xfrm>
              <a:prstGeom prst="rect">
                <a:avLst/>
              </a:prstGeom>
            </p:spPr>
          </p:pic>
          <p:pic>
            <p:nvPicPr>
              <p:cNvPr id="19" name="Graphic 18" descr="Sleep outline">
                <a:extLst>
                  <a:ext uri="{FF2B5EF4-FFF2-40B4-BE49-F238E27FC236}">
                    <a16:creationId xmlns:a16="http://schemas.microsoft.com/office/drawing/2014/main" id="{40BBB726-66E4-AF03-0E07-E1F83C00A6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6164" y="6047252"/>
                <a:ext cx="575214" cy="575214"/>
              </a:xfrm>
              <a:prstGeom prst="rect">
                <a:avLst/>
              </a:prstGeom>
            </p:spPr>
          </p:pic>
        </p:grpSp>
        <p:sp>
          <p:nvSpPr>
            <p:cNvPr id="16" name="TextBox 15">
              <a:extLst>
                <a:ext uri="{FF2B5EF4-FFF2-40B4-BE49-F238E27FC236}">
                  <a16:creationId xmlns:a16="http://schemas.microsoft.com/office/drawing/2014/main" id="{7965FF67-4BE1-E3A0-89D3-B17A032F64A7}"/>
                </a:ext>
              </a:extLst>
            </p:cNvPr>
            <p:cNvSpPr txBox="1"/>
            <p:nvPr/>
          </p:nvSpPr>
          <p:spPr>
            <a:xfrm>
              <a:off x="1695827" y="6126191"/>
              <a:ext cx="346570" cy="369332"/>
            </a:xfrm>
            <a:prstGeom prst="rect">
              <a:avLst/>
            </a:prstGeom>
            <a:noFill/>
          </p:spPr>
          <p:txBody>
            <a:bodyPr wrap="none" rtlCol="0">
              <a:spAutoFit/>
            </a:bodyPr>
            <a:lstStyle/>
            <a:p>
              <a:r>
                <a:rPr lang="en-US" dirty="0"/>
                <a:t>…</a:t>
              </a:r>
            </a:p>
          </p:txBody>
        </p:sp>
      </p:grpSp>
      <p:grpSp>
        <p:nvGrpSpPr>
          <p:cNvPr id="20" name="Group 19">
            <a:extLst>
              <a:ext uri="{FF2B5EF4-FFF2-40B4-BE49-F238E27FC236}">
                <a16:creationId xmlns:a16="http://schemas.microsoft.com/office/drawing/2014/main" id="{29E306C0-12DF-EAAE-8088-15CCAF990A18}"/>
              </a:ext>
            </a:extLst>
          </p:cNvPr>
          <p:cNvGrpSpPr/>
          <p:nvPr/>
        </p:nvGrpSpPr>
        <p:grpSpPr>
          <a:xfrm>
            <a:off x="9092056" y="5243955"/>
            <a:ext cx="1389604" cy="436985"/>
            <a:chOff x="4321721" y="6079901"/>
            <a:chExt cx="1916668" cy="652927"/>
          </a:xfrm>
        </p:grpSpPr>
        <p:sp>
          <p:nvSpPr>
            <p:cNvPr id="21" name="Rectangle 20">
              <a:extLst>
                <a:ext uri="{FF2B5EF4-FFF2-40B4-BE49-F238E27FC236}">
                  <a16:creationId xmlns:a16="http://schemas.microsoft.com/office/drawing/2014/main" id="{34F63A05-BE9C-2645-6C7A-1D1F532352CA}"/>
                </a:ext>
              </a:extLst>
            </p:cNvPr>
            <p:cNvSpPr/>
            <p:nvPr/>
          </p:nvSpPr>
          <p:spPr>
            <a:xfrm>
              <a:off x="4321721" y="6079901"/>
              <a:ext cx="1916668" cy="615255"/>
            </a:xfrm>
            <a:prstGeom prst="rect">
              <a:avLst/>
            </a:prstGeom>
            <a:solidFill>
              <a:schemeClr val="bg2">
                <a:lumMod val="75000"/>
                <a:alpha val="5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88171B76-26AE-27CA-553C-827329A21818}"/>
                </a:ext>
              </a:extLst>
            </p:cNvPr>
            <p:cNvGrpSpPr/>
            <p:nvPr/>
          </p:nvGrpSpPr>
          <p:grpSpPr>
            <a:xfrm>
              <a:off x="4340111" y="6099608"/>
              <a:ext cx="1677309" cy="633220"/>
              <a:chOff x="4403175" y="5989246"/>
              <a:chExt cx="1677309" cy="633220"/>
            </a:xfrm>
          </p:grpSpPr>
          <p:pic>
            <p:nvPicPr>
              <p:cNvPr id="24" name="Graphic 23" descr="Person eating outline">
                <a:extLst>
                  <a:ext uri="{FF2B5EF4-FFF2-40B4-BE49-F238E27FC236}">
                    <a16:creationId xmlns:a16="http://schemas.microsoft.com/office/drawing/2014/main" id="{F4ED8860-46D5-E40B-3F49-046F34D0069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03175" y="5989246"/>
                <a:ext cx="633220" cy="633220"/>
              </a:xfrm>
              <a:prstGeom prst="rect">
                <a:avLst/>
              </a:prstGeom>
            </p:spPr>
          </p:pic>
          <p:pic>
            <p:nvPicPr>
              <p:cNvPr id="25" name="Graphic 24" descr="Group of women outline">
                <a:extLst>
                  <a:ext uri="{FF2B5EF4-FFF2-40B4-BE49-F238E27FC236}">
                    <a16:creationId xmlns:a16="http://schemas.microsoft.com/office/drawing/2014/main" id="{9121C250-5AB5-ED9E-329D-BF2E6E5CE23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60472" y="6007211"/>
                <a:ext cx="594357" cy="594357"/>
              </a:xfrm>
              <a:prstGeom prst="rect">
                <a:avLst/>
              </a:prstGeom>
            </p:spPr>
          </p:pic>
          <p:pic>
            <p:nvPicPr>
              <p:cNvPr id="26" name="Graphic 25" descr="Yoga outline">
                <a:extLst>
                  <a:ext uri="{FF2B5EF4-FFF2-40B4-BE49-F238E27FC236}">
                    <a16:creationId xmlns:a16="http://schemas.microsoft.com/office/drawing/2014/main" id="{4F8699DF-D7C3-18D7-73EA-B368339F98C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505269" y="6009579"/>
                <a:ext cx="575215" cy="575215"/>
              </a:xfrm>
              <a:prstGeom prst="rect">
                <a:avLst/>
              </a:prstGeom>
            </p:spPr>
          </p:pic>
        </p:grpSp>
        <p:sp>
          <p:nvSpPr>
            <p:cNvPr id="23" name="TextBox 22">
              <a:extLst>
                <a:ext uri="{FF2B5EF4-FFF2-40B4-BE49-F238E27FC236}">
                  <a16:creationId xmlns:a16="http://schemas.microsoft.com/office/drawing/2014/main" id="{DDB82B32-1C44-E8F6-3AD4-B509C8FCBC90}"/>
                </a:ext>
              </a:extLst>
            </p:cNvPr>
            <p:cNvSpPr txBox="1"/>
            <p:nvPr/>
          </p:nvSpPr>
          <p:spPr>
            <a:xfrm>
              <a:off x="5852404" y="6157596"/>
              <a:ext cx="346570" cy="369332"/>
            </a:xfrm>
            <a:prstGeom prst="rect">
              <a:avLst/>
            </a:prstGeom>
            <a:noFill/>
          </p:spPr>
          <p:txBody>
            <a:bodyPr wrap="none" rtlCol="0">
              <a:spAutoFit/>
            </a:bodyPr>
            <a:lstStyle/>
            <a:p>
              <a:r>
                <a:rPr lang="en-US" dirty="0"/>
                <a:t>…</a:t>
              </a:r>
            </a:p>
          </p:txBody>
        </p:sp>
      </p:grpSp>
      <p:pic>
        <p:nvPicPr>
          <p:cNvPr id="27" name="Picture 8">
            <a:extLst>
              <a:ext uri="{FF2B5EF4-FFF2-40B4-BE49-F238E27FC236}">
                <a16:creationId xmlns:a16="http://schemas.microsoft.com/office/drawing/2014/main" id="{6136138B-30C7-B15E-B94B-DFF6ECAA005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67028" y="3430690"/>
            <a:ext cx="2202731" cy="63172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0ECB396E-7CD6-AC92-DFBC-4CE1588570CB}"/>
              </a:ext>
            </a:extLst>
          </p:cNvPr>
          <p:cNvSpPr txBox="1"/>
          <p:nvPr/>
        </p:nvSpPr>
        <p:spPr>
          <a:xfrm>
            <a:off x="-66062" y="2200853"/>
            <a:ext cx="3757529" cy="509370"/>
          </a:xfrm>
          <a:prstGeom prst="rect">
            <a:avLst/>
          </a:prstGeom>
          <a:noFill/>
        </p:spPr>
        <p:txBody>
          <a:bodyPr wrap="square" rtlCol="0">
            <a:spAutoFit/>
          </a:bodyPr>
          <a:lstStyle/>
          <a:p>
            <a:pPr marL="726948" lvl="2" indent="-342900">
              <a:lnSpc>
                <a:spcPct val="150000"/>
              </a:lnSpc>
              <a:spcBef>
                <a:spcPts val="500"/>
              </a:spcBef>
              <a:buFont typeface="Wingdings" pitchFamily="2" charset="2"/>
              <a:buChar char="Ø"/>
            </a:pPr>
            <a:r>
              <a:rPr lang="en-US" altLang="zh-CN" sz="2000" dirty="0">
                <a:solidFill>
                  <a:prstClr val="black"/>
                </a:solidFill>
                <a:latin typeface="Helvetica Light" panose="020B0403020202020204" pitchFamily="34" charset="0"/>
              </a:rPr>
              <a:t>Modality heterogeneity</a:t>
            </a:r>
          </a:p>
        </p:txBody>
      </p:sp>
      <p:sp>
        <p:nvSpPr>
          <p:cNvPr id="29" name="TextBox 28">
            <a:extLst>
              <a:ext uri="{FF2B5EF4-FFF2-40B4-BE49-F238E27FC236}">
                <a16:creationId xmlns:a16="http://schemas.microsoft.com/office/drawing/2014/main" id="{00D92C9A-AFDD-A570-43AF-582E147056EC}"/>
              </a:ext>
            </a:extLst>
          </p:cNvPr>
          <p:cNvSpPr txBox="1"/>
          <p:nvPr/>
        </p:nvSpPr>
        <p:spPr>
          <a:xfrm>
            <a:off x="-73724" y="3189397"/>
            <a:ext cx="4908356" cy="509370"/>
          </a:xfrm>
          <a:prstGeom prst="rect">
            <a:avLst/>
          </a:prstGeom>
          <a:noFill/>
        </p:spPr>
        <p:txBody>
          <a:bodyPr wrap="square" rtlCol="0">
            <a:spAutoFit/>
          </a:bodyPr>
          <a:lstStyle/>
          <a:p>
            <a:pPr marL="726948" lvl="2" indent="-342900">
              <a:lnSpc>
                <a:spcPct val="150000"/>
              </a:lnSpc>
              <a:spcBef>
                <a:spcPts val="500"/>
              </a:spcBef>
              <a:buFont typeface="Wingdings" pitchFamily="2" charset="2"/>
              <a:buChar char="Ø"/>
            </a:pPr>
            <a:r>
              <a:rPr lang="en-US" altLang="zh-CN" sz="2000" dirty="0">
                <a:solidFill>
                  <a:prstClr val="black"/>
                </a:solidFill>
                <a:latin typeface="Helvetica Light" panose="020B0403020202020204" pitchFamily="34" charset="0"/>
              </a:rPr>
              <a:t>Data distribution heterogeneity</a:t>
            </a:r>
          </a:p>
        </p:txBody>
      </p:sp>
      <p:sp>
        <p:nvSpPr>
          <p:cNvPr id="30" name="TextBox 29">
            <a:extLst>
              <a:ext uri="{FF2B5EF4-FFF2-40B4-BE49-F238E27FC236}">
                <a16:creationId xmlns:a16="http://schemas.microsoft.com/office/drawing/2014/main" id="{41D4F00D-B598-8274-E778-4F3D304987A5}"/>
              </a:ext>
            </a:extLst>
          </p:cNvPr>
          <p:cNvSpPr txBox="1"/>
          <p:nvPr/>
        </p:nvSpPr>
        <p:spPr>
          <a:xfrm>
            <a:off x="-66062" y="4167861"/>
            <a:ext cx="4356202" cy="509370"/>
          </a:xfrm>
          <a:prstGeom prst="rect">
            <a:avLst/>
          </a:prstGeom>
          <a:noFill/>
        </p:spPr>
        <p:txBody>
          <a:bodyPr wrap="square" rtlCol="0">
            <a:spAutoFit/>
          </a:bodyPr>
          <a:lstStyle/>
          <a:p>
            <a:pPr marL="726948" lvl="2" indent="-342900">
              <a:lnSpc>
                <a:spcPct val="150000"/>
              </a:lnSpc>
              <a:spcBef>
                <a:spcPts val="500"/>
              </a:spcBef>
              <a:buFont typeface="Wingdings" pitchFamily="2" charset="2"/>
              <a:buChar char="Ø"/>
            </a:pPr>
            <a:r>
              <a:rPr lang="en-US" altLang="zh-CN" sz="2000" dirty="0">
                <a:solidFill>
                  <a:prstClr val="black"/>
                </a:solidFill>
                <a:latin typeface="Helvetica Light" panose="020B0403020202020204" pitchFamily="34" charset="0"/>
              </a:rPr>
              <a:t>Significant training latency</a:t>
            </a:r>
          </a:p>
        </p:txBody>
      </p:sp>
      <p:sp>
        <p:nvSpPr>
          <p:cNvPr id="2" name="Slide Number Placeholder 1">
            <a:extLst>
              <a:ext uri="{FF2B5EF4-FFF2-40B4-BE49-F238E27FC236}">
                <a16:creationId xmlns:a16="http://schemas.microsoft.com/office/drawing/2014/main" id="{64EC3896-7199-0BCC-C30C-18A7D74104B6}"/>
              </a:ext>
            </a:extLst>
          </p:cNvPr>
          <p:cNvSpPr>
            <a:spLocks noGrp="1"/>
          </p:cNvSpPr>
          <p:nvPr>
            <p:ph type="sldNum" sz="quarter" idx="12"/>
          </p:nvPr>
        </p:nvSpPr>
        <p:spPr/>
        <p:txBody>
          <a:bodyPr/>
          <a:lstStyle/>
          <a:p>
            <a:fld id="{8359160C-92F5-4CA3-ADFB-25E541243F54}" type="slidenum">
              <a:rPr lang="zh-CN" altLang="en-US" smtClean="0"/>
              <a:pPr/>
              <a:t>20</a:t>
            </a:fld>
            <a:endParaRPr lang="zh-CN" altLang="en-US"/>
          </a:p>
        </p:txBody>
      </p:sp>
      <p:pic>
        <p:nvPicPr>
          <p:cNvPr id="8" name="Picture 7">
            <a:extLst>
              <a:ext uri="{FF2B5EF4-FFF2-40B4-BE49-F238E27FC236}">
                <a16:creationId xmlns:a16="http://schemas.microsoft.com/office/drawing/2014/main" id="{B5BB6C79-A11C-3A25-1003-D5C1F85D04AB}"/>
              </a:ext>
            </a:extLst>
          </p:cNvPr>
          <p:cNvPicPr>
            <a:picLocks noChangeAspect="1"/>
          </p:cNvPicPr>
          <p:nvPr/>
        </p:nvPicPr>
        <p:blipFill>
          <a:blip r:embed="rId16"/>
          <a:stretch>
            <a:fillRect/>
          </a:stretch>
        </p:blipFill>
        <p:spPr>
          <a:xfrm>
            <a:off x="7260833" y="2026300"/>
            <a:ext cx="1608926" cy="1283421"/>
          </a:xfrm>
          <a:prstGeom prst="rect">
            <a:avLst/>
          </a:prstGeom>
        </p:spPr>
      </p:pic>
      <p:pic>
        <p:nvPicPr>
          <p:cNvPr id="31" name="Picture 30">
            <a:extLst>
              <a:ext uri="{FF2B5EF4-FFF2-40B4-BE49-F238E27FC236}">
                <a16:creationId xmlns:a16="http://schemas.microsoft.com/office/drawing/2014/main" id="{18D703E7-5DFC-DBE7-C310-4F4F28B1D4DC}"/>
              </a:ext>
            </a:extLst>
          </p:cNvPr>
          <p:cNvPicPr>
            <a:picLocks noChangeAspect="1"/>
          </p:cNvPicPr>
          <p:nvPr/>
        </p:nvPicPr>
        <p:blipFill>
          <a:blip r:embed="rId17"/>
          <a:stretch>
            <a:fillRect/>
          </a:stretch>
        </p:blipFill>
        <p:spPr>
          <a:xfrm>
            <a:off x="6178153" y="4687448"/>
            <a:ext cx="2766561" cy="1399365"/>
          </a:xfrm>
          <a:prstGeom prst="rect">
            <a:avLst/>
          </a:prstGeom>
        </p:spPr>
      </p:pic>
      <p:pic>
        <p:nvPicPr>
          <p:cNvPr id="32" name="Picture 31">
            <a:extLst>
              <a:ext uri="{FF2B5EF4-FFF2-40B4-BE49-F238E27FC236}">
                <a16:creationId xmlns:a16="http://schemas.microsoft.com/office/drawing/2014/main" id="{C860662A-FFC3-EDC4-D1EC-F10F807FACE3}"/>
              </a:ext>
            </a:extLst>
          </p:cNvPr>
          <p:cNvPicPr>
            <a:picLocks noChangeAspect="1"/>
          </p:cNvPicPr>
          <p:nvPr/>
        </p:nvPicPr>
        <p:blipFill>
          <a:blip r:embed="rId18"/>
          <a:stretch>
            <a:fillRect/>
          </a:stretch>
        </p:blipFill>
        <p:spPr>
          <a:xfrm>
            <a:off x="4549308" y="4629860"/>
            <a:ext cx="1600269" cy="757270"/>
          </a:xfrm>
          <a:prstGeom prst="rect">
            <a:avLst/>
          </a:prstGeom>
        </p:spPr>
      </p:pic>
      <p:pic>
        <p:nvPicPr>
          <p:cNvPr id="33" name="Picture 32">
            <a:extLst>
              <a:ext uri="{FF2B5EF4-FFF2-40B4-BE49-F238E27FC236}">
                <a16:creationId xmlns:a16="http://schemas.microsoft.com/office/drawing/2014/main" id="{36064E87-1FB6-9AA4-7D3E-D15F360E9C22}"/>
              </a:ext>
            </a:extLst>
          </p:cNvPr>
          <p:cNvPicPr>
            <a:picLocks noChangeAspect="1"/>
          </p:cNvPicPr>
          <p:nvPr/>
        </p:nvPicPr>
        <p:blipFill>
          <a:blip r:embed="rId19"/>
          <a:stretch>
            <a:fillRect/>
          </a:stretch>
        </p:blipFill>
        <p:spPr>
          <a:xfrm>
            <a:off x="8998785" y="4575984"/>
            <a:ext cx="805099" cy="757271"/>
          </a:xfrm>
          <a:prstGeom prst="rect">
            <a:avLst/>
          </a:prstGeom>
        </p:spPr>
      </p:pic>
    </p:spTree>
    <p:custDataLst>
      <p:tags r:id="rId1"/>
    </p:custDataLst>
    <p:extLst>
      <p:ext uri="{BB962C8B-B14F-4D97-AF65-F5344CB8AC3E}">
        <p14:creationId xmlns:p14="http://schemas.microsoft.com/office/powerpoint/2010/main" val="428351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0E6F0A4E-FB20-F0EC-398F-F168A17D4F6D}"/>
              </a:ext>
            </a:extLst>
          </p:cNvPr>
          <p:cNvPicPr>
            <a:picLocks noChangeAspect="1"/>
          </p:cNvPicPr>
          <p:nvPr/>
        </p:nvPicPr>
        <p:blipFill>
          <a:blip r:embed="rId4"/>
          <a:stretch>
            <a:fillRect/>
          </a:stretch>
        </p:blipFill>
        <p:spPr>
          <a:xfrm>
            <a:off x="5621437" y="1917143"/>
            <a:ext cx="6307594" cy="3658565"/>
          </a:xfrm>
          <a:prstGeom prst="rect">
            <a:avLst/>
          </a:prstGeom>
        </p:spPr>
      </p:pic>
      <p:sp>
        <p:nvSpPr>
          <p:cNvPr id="5" name="标题 4">
            <a:extLst>
              <a:ext uri="{FF2B5EF4-FFF2-40B4-BE49-F238E27FC236}">
                <a16:creationId xmlns:a16="http://schemas.microsoft.com/office/drawing/2014/main" id="{CEBF49F1-795A-4BAE-B3FE-3C5B868E5C82}"/>
              </a:ext>
            </a:extLst>
          </p:cNvPr>
          <p:cNvSpPr>
            <a:spLocks noGrp="1"/>
          </p:cNvSpPr>
          <p:nvPr>
            <p:ph type="title"/>
          </p:nvPr>
        </p:nvSpPr>
        <p:spPr>
          <a:xfrm>
            <a:off x="361607" y="475078"/>
            <a:ext cx="11237204" cy="684311"/>
          </a:xfrm>
        </p:spPr>
        <p:txBody>
          <a:bodyPr>
            <a:normAutofit/>
          </a:bodyPr>
          <a:lstStyle/>
          <a:p>
            <a:r>
              <a:rPr lang="en-US" altLang="zh-CN" sz="3600" dirty="0">
                <a:latin typeface="Helvetica" pitchFamily="2" charset="0"/>
              </a:rPr>
              <a:t>Multi-Modal FL</a:t>
            </a:r>
            <a:r>
              <a:rPr lang="zh-CN" altLang="en-US" sz="3600" dirty="0">
                <a:latin typeface="Helvetica" pitchFamily="2" charset="0"/>
              </a:rPr>
              <a:t> </a:t>
            </a:r>
            <a:r>
              <a:rPr lang="en-US" altLang="zh-CN" sz="3600" dirty="0">
                <a:latin typeface="Helvetica" pitchFamily="2" charset="0"/>
              </a:rPr>
              <a:t>System: Challenges</a:t>
            </a:r>
            <a:endParaRPr lang="zh-CN" altLang="en-US" sz="3600" dirty="0">
              <a:latin typeface="Helvetica" pitchFamily="2" charset="0"/>
            </a:endParaRPr>
          </a:p>
        </p:txBody>
      </p:sp>
      <p:sp>
        <p:nvSpPr>
          <p:cNvPr id="28" name="TextBox 27">
            <a:extLst>
              <a:ext uri="{FF2B5EF4-FFF2-40B4-BE49-F238E27FC236}">
                <a16:creationId xmlns:a16="http://schemas.microsoft.com/office/drawing/2014/main" id="{0ECB396E-7CD6-AC92-DFBC-4CE1588570CB}"/>
              </a:ext>
            </a:extLst>
          </p:cNvPr>
          <p:cNvSpPr txBox="1"/>
          <p:nvPr/>
        </p:nvSpPr>
        <p:spPr>
          <a:xfrm>
            <a:off x="86593" y="1449523"/>
            <a:ext cx="3757529" cy="509370"/>
          </a:xfrm>
          <a:prstGeom prst="rect">
            <a:avLst/>
          </a:prstGeom>
          <a:noFill/>
        </p:spPr>
        <p:txBody>
          <a:bodyPr wrap="square" rtlCol="0">
            <a:spAutoFit/>
          </a:bodyPr>
          <a:lstStyle/>
          <a:p>
            <a:pPr marL="726948" lvl="2" indent="-342900">
              <a:lnSpc>
                <a:spcPct val="150000"/>
              </a:lnSpc>
              <a:spcBef>
                <a:spcPts val="500"/>
              </a:spcBef>
              <a:buFont typeface="Wingdings" pitchFamily="2" charset="2"/>
              <a:buChar char="Ø"/>
            </a:pPr>
            <a:r>
              <a:rPr lang="en-US" altLang="zh-CN" sz="2000" dirty="0">
                <a:solidFill>
                  <a:prstClr val="black"/>
                </a:solidFill>
                <a:latin typeface="Helvetica Light" panose="020B0403020202020204" pitchFamily="34" charset="0"/>
              </a:rPr>
              <a:t>Modality heterogeneity</a:t>
            </a:r>
          </a:p>
        </p:txBody>
      </p:sp>
      <p:sp>
        <p:nvSpPr>
          <p:cNvPr id="29" name="TextBox 28">
            <a:extLst>
              <a:ext uri="{FF2B5EF4-FFF2-40B4-BE49-F238E27FC236}">
                <a16:creationId xmlns:a16="http://schemas.microsoft.com/office/drawing/2014/main" id="{00D92C9A-AFDD-A570-43AF-582E147056EC}"/>
              </a:ext>
            </a:extLst>
          </p:cNvPr>
          <p:cNvSpPr txBox="1"/>
          <p:nvPr/>
        </p:nvSpPr>
        <p:spPr>
          <a:xfrm>
            <a:off x="82301" y="2097703"/>
            <a:ext cx="4469549" cy="509370"/>
          </a:xfrm>
          <a:prstGeom prst="rect">
            <a:avLst/>
          </a:prstGeom>
          <a:noFill/>
        </p:spPr>
        <p:txBody>
          <a:bodyPr wrap="square" rtlCol="0">
            <a:spAutoFit/>
          </a:bodyPr>
          <a:lstStyle/>
          <a:p>
            <a:pPr marL="726948" lvl="2" indent="-342900">
              <a:lnSpc>
                <a:spcPct val="150000"/>
              </a:lnSpc>
              <a:spcBef>
                <a:spcPts val="500"/>
              </a:spcBef>
              <a:buFont typeface="Wingdings" pitchFamily="2" charset="2"/>
              <a:buChar char="Ø"/>
            </a:pPr>
            <a:r>
              <a:rPr lang="en-US" altLang="zh-CN" sz="2000" dirty="0">
                <a:solidFill>
                  <a:prstClr val="black"/>
                </a:solidFill>
                <a:latin typeface="Helvetica Light" panose="020B0403020202020204" pitchFamily="34" charset="0"/>
              </a:rPr>
              <a:t>Distribution heterogeneity</a:t>
            </a:r>
          </a:p>
        </p:txBody>
      </p:sp>
      <p:sp>
        <p:nvSpPr>
          <p:cNvPr id="30" name="TextBox 29">
            <a:extLst>
              <a:ext uri="{FF2B5EF4-FFF2-40B4-BE49-F238E27FC236}">
                <a16:creationId xmlns:a16="http://schemas.microsoft.com/office/drawing/2014/main" id="{41D4F00D-B598-8274-E778-4F3D304987A5}"/>
              </a:ext>
            </a:extLst>
          </p:cNvPr>
          <p:cNvSpPr txBox="1"/>
          <p:nvPr/>
        </p:nvSpPr>
        <p:spPr>
          <a:xfrm>
            <a:off x="82301" y="4911239"/>
            <a:ext cx="4356202" cy="509370"/>
          </a:xfrm>
          <a:prstGeom prst="rect">
            <a:avLst/>
          </a:prstGeom>
          <a:noFill/>
        </p:spPr>
        <p:txBody>
          <a:bodyPr wrap="square" rtlCol="0">
            <a:spAutoFit/>
          </a:bodyPr>
          <a:lstStyle/>
          <a:p>
            <a:pPr marL="726948" lvl="2" indent="-342900">
              <a:lnSpc>
                <a:spcPct val="150000"/>
              </a:lnSpc>
              <a:spcBef>
                <a:spcPts val="500"/>
              </a:spcBef>
              <a:buFont typeface="Wingdings" pitchFamily="2" charset="2"/>
              <a:buChar char="Ø"/>
            </a:pPr>
            <a:r>
              <a:rPr lang="en-US" altLang="zh-CN" sz="2000" dirty="0">
                <a:solidFill>
                  <a:prstClr val="black"/>
                </a:solidFill>
                <a:latin typeface="Helvetica Light" panose="020B0403020202020204" pitchFamily="34" charset="0"/>
              </a:rPr>
              <a:t>Significant training latency</a:t>
            </a:r>
          </a:p>
        </p:txBody>
      </p:sp>
      <p:sp>
        <p:nvSpPr>
          <p:cNvPr id="2" name="Slide Number Placeholder 1">
            <a:extLst>
              <a:ext uri="{FF2B5EF4-FFF2-40B4-BE49-F238E27FC236}">
                <a16:creationId xmlns:a16="http://schemas.microsoft.com/office/drawing/2014/main" id="{64EC3896-7199-0BCC-C30C-18A7D74104B6}"/>
              </a:ext>
            </a:extLst>
          </p:cNvPr>
          <p:cNvSpPr>
            <a:spLocks noGrp="1"/>
          </p:cNvSpPr>
          <p:nvPr>
            <p:ph type="sldNum" sz="quarter" idx="12"/>
          </p:nvPr>
        </p:nvSpPr>
        <p:spPr/>
        <p:txBody>
          <a:bodyPr/>
          <a:lstStyle/>
          <a:p>
            <a:fld id="{8359160C-92F5-4CA3-ADFB-25E541243F54}" type="slidenum">
              <a:rPr lang="zh-CN" altLang="en-US" smtClean="0"/>
              <a:pPr/>
              <a:t>21</a:t>
            </a:fld>
            <a:endParaRPr lang="zh-CN" altLang="en-US"/>
          </a:p>
        </p:txBody>
      </p:sp>
      <p:pic>
        <p:nvPicPr>
          <p:cNvPr id="46" name="Picture 45">
            <a:extLst>
              <a:ext uri="{FF2B5EF4-FFF2-40B4-BE49-F238E27FC236}">
                <a16:creationId xmlns:a16="http://schemas.microsoft.com/office/drawing/2014/main" id="{B3F5A866-0978-FD92-8E8C-6CB45406AB5C}"/>
              </a:ext>
            </a:extLst>
          </p:cNvPr>
          <p:cNvPicPr>
            <a:picLocks noChangeAspect="1"/>
          </p:cNvPicPr>
          <p:nvPr/>
        </p:nvPicPr>
        <p:blipFill>
          <a:blip r:embed="rId5"/>
          <a:stretch>
            <a:fillRect/>
          </a:stretch>
        </p:blipFill>
        <p:spPr>
          <a:xfrm>
            <a:off x="7881763" y="2262630"/>
            <a:ext cx="1608926" cy="1283421"/>
          </a:xfrm>
          <a:prstGeom prst="rect">
            <a:avLst/>
          </a:prstGeom>
        </p:spPr>
      </p:pic>
      <p:pic>
        <p:nvPicPr>
          <p:cNvPr id="47" name="Picture 8">
            <a:extLst>
              <a:ext uri="{FF2B5EF4-FFF2-40B4-BE49-F238E27FC236}">
                <a16:creationId xmlns:a16="http://schemas.microsoft.com/office/drawing/2014/main" id="{AFF92E22-9E87-7A1F-8BDD-0D5E57CDFF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1062" y="3768652"/>
            <a:ext cx="2202731" cy="631727"/>
          </a:xfrm>
          <a:prstGeom prst="rect">
            <a:avLst/>
          </a:prstGeom>
          <a:noFill/>
          <a:extLst>
            <a:ext uri="{909E8E84-426E-40DD-AFC4-6F175D3DCCD1}">
              <a14:hiddenFill xmlns:a14="http://schemas.microsoft.com/office/drawing/2010/main">
                <a:solidFill>
                  <a:srgbClr val="FFFFFF"/>
                </a:solidFill>
              </a14:hiddenFill>
            </a:ext>
          </a:extLst>
        </p:spPr>
      </p:pic>
      <p:grpSp>
        <p:nvGrpSpPr>
          <p:cNvPr id="60" name="Group 59">
            <a:extLst>
              <a:ext uri="{FF2B5EF4-FFF2-40B4-BE49-F238E27FC236}">
                <a16:creationId xmlns:a16="http://schemas.microsoft.com/office/drawing/2014/main" id="{8BFC2783-B748-30E4-7D24-C9E6618660BF}"/>
              </a:ext>
            </a:extLst>
          </p:cNvPr>
          <p:cNvGrpSpPr/>
          <p:nvPr/>
        </p:nvGrpSpPr>
        <p:grpSpPr>
          <a:xfrm>
            <a:off x="849879" y="3703894"/>
            <a:ext cx="1539159" cy="594944"/>
            <a:chOff x="593180" y="6070275"/>
            <a:chExt cx="1536886" cy="615255"/>
          </a:xfrm>
        </p:grpSpPr>
        <p:sp>
          <p:nvSpPr>
            <p:cNvPr id="61" name="Rectangle 60">
              <a:extLst>
                <a:ext uri="{FF2B5EF4-FFF2-40B4-BE49-F238E27FC236}">
                  <a16:creationId xmlns:a16="http://schemas.microsoft.com/office/drawing/2014/main" id="{77A62985-E938-48EF-997A-554EDC93B6A6}"/>
                </a:ext>
              </a:extLst>
            </p:cNvPr>
            <p:cNvSpPr/>
            <p:nvPr/>
          </p:nvSpPr>
          <p:spPr>
            <a:xfrm>
              <a:off x="593180" y="6070275"/>
              <a:ext cx="1536886" cy="615255"/>
            </a:xfrm>
            <a:prstGeom prst="rect">
              <a:avLst/>
            </a:prstGeom>
            <a:solidFill>
              <a:schemeClr val="bg2">
                <a:lumMod val="75000"/>
                <a:alpha val="5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2" name="Group 61">
              <a:extLst>
                <a:ext uri="{FF2B5EF4-FFF2-40B4-BE49-F238E27FC236}">
                  <a16:creationId xmlns:a16="http://schemas.microsoft.com/office/drawing/2014/main" id="{63BABC1C-064A-BE07-DB16-ED8EAC9EBFFD}"/>
                </a:ext>
              </a:extLst>
            </p:cNvPr>
            <p:cNvGrpSpPr/>
            <p:nvPr/>
          </p:nvGrpSpPr>
          <p:grpSpPr>
            <a:xfrm>
              <a:off x="593181" y="6096486"/>
              <a:ext cx="1093633" cy="586014"/>
              <a:chOff x="593181" y="6033422"/>
              <a:chExt cx="1093633" cy="586014"/>
            </a:xfrm>
          </p:grpSpPr>
          <p:pic>
            <p:nvPicPr>
              <p:cNvPr id="2048" name="Graphic 2047" descr="Man with cane outline">
                <a:extLst>
                  <a:ext uri="{FF2B5EF4-FFF2-40B4-BE49-F238E27FC236}">
                    <a16:creationId xmlns:a16="http://schemas.microsoft.com/office/drawing/2014/main" id="{3D7BD0C1-A446-16AC-08B0-93BB881A83A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3181" y="6036452"/>
                <a:ext cx="582984" cy="582984"/>
              </a:xfrm>
              <a:prstGeom prst="rect">
                <a:avLst/>
              </a:prstGeom>
            </p:spPr>
          </p:pic>
          <p:pic>
            <p:nvPicPr>
              <p:cNvPr id="2049" name="Graphic 2048" descr="Sleep outline">
                <a:extLst>
                  <a:ext uri="{FF2B5EF4-FFF2-40B4-BE49-F238E27FC236}">
                    <a16:creationId xmlns:a16="http://schemas.microsoft.com/office/drawing/2014/main" id="{52231853-FBBE-675F-8D46-35D7E1EF539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1600" y="6033422"/>
                <a:ext cx="575214" cy="575214"/>
              </a:xfrm>
              <a:prstGeom prst="rect">
                <a:avLst/>
              </a:prstGeom>
            </p:spPr>
          </p:pic>
        </p:grpSp>
        <p:sp>
          <p:nvSpPr>
            <p:cNvPr id="63" name="TextBox 62">
              <a:extLst>
                <a:ext uri="{FF2B5EF4-FFF2-40B4-BE49-F238E27FC236}">
                  <a16:creationId xmlns:a16="http://schemas.microsoft.com/office/drawing/2014/main" id="{62509F77-B105-7FC3-2F48-99C83A2802BC}"/>
                </a:ext>
              </a:extLst>
            </p:cNvPr>
            <p:cNvSpPr txBox="1"/>
            <p:nvPr/>
          </p:nvSpPr>
          <p:spPr>
            <a:xfrm>
              <a:off x="1746959" y="6265786"/>
              <a:ext cx="346570" cy="369332"/>
            </a:xfrm>
            <a:prstGeom prst="rect">
              <a:avLst/>
            </a:prstGeom>
            <a:noFill/>
          </p:spPr>
          <p:txBody>
            <a:bodyPr wrap="none" rtlCol="0">
              <a:spAutoFit/>
            </a:bodyPr>
            <a:lstStyle/>
            <a:p>
              <a:r>
                <a:rPr lang="en-US" dirty="0"/>
                <a:t>…</a:t>
              </a:r>
            </a:p>
          </p:txBody>
        </p:sp>
      </p:grpSp>
      <p:grpSp>
        <p:nvGrpSpPr>
          <p:cNvPr id="2053" name="Group 2052">
            <a:extLst>
              <a:ext uri="{FF2B5EF4-FFF2-40B4-BE49-F238E27FC236}">
                <a16:creationId xmlns:a16="http://schemas.microsoft.com/office/drawing/2014/main" id="{81CC05E7-D5B7-EE68-6613-DAB787D7AE99}"/>
              </a:ext>
            </a:extLst>
          </p:cNvPr>
          <p:cNvGrpSpPr/>
          <p:nvPr/>
        </p:nvGrpSpPr>
        <p:grpSpPr>
          <a:xfrm>
            <a:off x="2900223" y="3714915"/>
            <a:ext cx="1651627" cy="546135"/>
            <a:chOff x="4321721" y="6079901"/>
            <a:chExt cx="1916668" cy="652927"/>
          </a:xfrm>
        </p:grpSpPr>
        <p:sp>
          <p:nvSpPr>
            <p:cNvPr id="2055" name="Rectangle 2054">
              <a:extLst>
                <a:ext uri="{FF2B5EF4-FFF2-40B4-BE49-F238E27FC236}">
                  <a16:creationId xmlns:a16="http://schemas.microsoft.com/office/drawing/2014/main" id="{871FE7D1-442A-7236-3AFC-6297C55279FD}"/>
                </a:ext>
              </a:extLst>
            </p:cNvPr>
            <p:cNvSpPr/>
            <p:nvPr/>
          </p:nvSpPr>
          <p:spPr>
            <a:xfrm>
              <a:off x="4321721" y="6079901"/>
              <a:ext cx="1916668" cy="615255"/>
            </a:xfrm>
            <a:prstGeom prst="rect">
              <a:avLst/>
            </a:prstGeom>
            <a:solidFill>
              <a:schemeClr val="bg2">
                <a:lumMod val="75000"/>
                <a:alpha val="5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57" name="Group 2056">
              <a:extLst>
                <a:ext uri="{FF2B5EF4-FFF2-40B4-BE49-F238E27FC236}">
                  <a16:creationId xmlns:a16="http://schemas.microsoft.com/office/drawing/2014/main" id="{8378FDDC-042A-7AF8-85C2-15C5CB8C2578}"/>
                </a:ext>
              </a:extLst>
            </p:cNvPr>
            <p:cNvGrpSpPr/>
            <p:nvPr/>
          </p:nvGrpSpPr>
          <p:grpSpPr>
            <a:xfrm>
              <a:off x="4340111" y="6099608"/>
              <a:ext cx="1677309" cy="633220"/>
              <a:chOff x="4403175" y="5989246"/>
              <a:chExt cx="1677309" cy="633220"/>
            </a:xfrm>
          </p:grpSpPr>
          <p:pic>
            <p:nvPicPr>
              <p:cNvPr id="2061" name="Graphic 2060" descr="Person eating outline">
                <a:extLst>
                  <a:ext uri="{FF2B5EF4-FFF2-40B4-BE49-F238E27FC236}">
                    <a16:creationId xmlns:a16="http://schemas.microsoft.com/office/drawing/2014/main" id="{AFE394FC-39A6-684D-6A0A-4C15FF7031E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403175" y="5989246"/>
                <a:ext cx="633220" cy="633220"/>
              </a:xfrm>
              <a:prstGeom prst="rect">
                <a:avLst/>
              </a:prstGeom>
            </p:spPr>
          </p:pic>
          <p:pic>
            <p:nvPicPr>
              <p:cNvPr id="2062" name="Graphic 2061" descr="Group of women outline">
                <a:extLst>
                  <a:ext uri="{FF2B5EF4-FFF2-40B4-BE49-F238E27FC236}">
                    <a16:creationId xmlns:a16="http://schemas.microsoft.com/office/drawing/2014/main" id="{6FEBF54E-009B-45DE-AB6C-D6224645722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960472" y="6007211"/>
                <a:ext cx="594357" cy="594357"/>
              </a:xfrm>
              <a:prstGeom prst="rect">
                <a:avLst/>
              </a:prstGeom>
            </p:spPr>
          </p:pic>
          <p:pic>
            <p:nvPicPr>
              <p:cNvPr id="2063" name="Graphic 2062" descr="Yoga outline">
                <a:extLst>
                  <a:ext uri="{FF2B5EF4-FFF2-40B4-BE49-F238E27FC236}">
                    <a16:creationId xmlns:a16="http://schemas.microsoft.com/office/drawing/2014/main" id="{956629F0-086C-2428-C320-2B18B98BDF2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505269" y="6009579"/>
                <a:ext cx="575215" cy="575215"/>
              </a:xfrm>
              <a:prstGeom prst="rect">
                <a:avLst/>
              </a:prstGeom>
            </p:spPr>
          </p:pic>
        </p:grpSp>
        <p:sp>
          <p:nvSpPr>
            <p:cNvPr id="2059" name="TextBox 2058">
              <a:extLst>
                <a:ext uri="{FF2B5EF4-FFF2-40B4-BE49-F238E27FC236}">
                  <a16:creationId xmlns:a16="http://schemas.microsoft.com/office/drawing/2014/main" id="{44ADCCBF-7639-F398-B6D7-FBD2A7150715}"/>
                </a:ext>
              </a:extLst>
            </p:cNvPr>
            <p:cNvSpPr txBox="1"/>
            <p:nvPr/>
          </p:nvSpPr>
          <p:spPr>
            <a:xfrm>
              <a:off x="5852404" y="6157596"/>
              <a:ext cx="346570" cy="369332"/>
            </a:xfrm>
            <a:prstGeom prst="rect">
              <a:avLst/>
            </a:prstGeom>
            <a:noFill/>
          </p:spPr>
          <p:txBody>
            <a:bodyPr wrap="none" rtlCol="0">
              <a:spAutoFit/>
            </a:bodyPr>
            <a:lstStyle/>
            <a:p>
              <a:r>
                <a:rPr lang="en-US" dirty="0"/>
                <a:t>…</a:t>
              </a:r>
            </a:p>
          </p:txBody>
        </p:sp>
      </p:grpSp>
      <p:grpSp>
        <p:nvGrpSpPr>
          <p:cNvPr id="2070" name="Group 2069">
            <a:extLst>
              <a:ext uri="{FF2B5EF4-FFF2-40B4-BE49-F238E27FC236}">
                <a16:creationId xmlns:a16="http://schemas.microsoft.com/office/drawing/2014/main" id="{E63901C9-8D0D-0827-9F35-374C4CD6F297}"/>
              </a:ext>
            </a:extLst>
          </p:cNvPr>
          <p:cNvGrpSpPr/>
          <p:nvPr/>
        </p:nvGrpSpPr>
        <p:grpSpPr>
          <a:xfrm>
            <a:off x="713156" y="2841291"/>
            <a:ext cx="3922748" cy="2167373"/>
            <a:chOff x="648807" y="3100303"/>
            <a:chExt cx="3922748" cy="2167373"/>
          </a:xfrm>
        </p:grpSpPr>
        <p:pic>
          <p:nvPicPr>
            <p:cNvPr id="50" name="Picture 49">
              <a:extLst>
                <a:ext uri="{FF2B5EF4-FFF2-40B4-BE49-F238E27FC236}">
                  <a16:creationId xmlns:a16="http://schemas.microsoft.com/office/drawing/2014/main" id="{FEA979E2-546B-8891-39E8-F3359F10484A}"/>
                </a:ext>
              </a:extLst>
            </p:cNvPr>
            <p:cNvPicPr>
              <a:picLocks noChangeAspect="1"/>
            </p:cNvPicPr>
            <p:nvPr/>
          </p:nvPicPr>
          <p:blipFill>
            <a:blip r:embed="rId17"/>
            <a:stretch>
              <a:fillRect/>
            </a:stretch>
          </p:blipFill>
          <p:spPr>
            <a:xfrm>
              <a:off x="648807" y="3144502"/>
              <a:ext cx="1850375" cy="887510"/>
            </a:xfrm>
            <a:prstGeom prst="rect">
              <a:avLst/>
            </a:prstGeom>
          </p:spPr>
        </p:pic>
        <p:pic>
          <p:nvPicPr>
            <p:cNvPr id="51" name="Picture 50">
              <a:extLst>
                <a:ext uri="{FF2B5EF4-FFF2-40B4-BE49-F238E27FC236}">
                  <a16:creationId xmlns:a16="http://schemas.microsoft.com/office/drawing/2014/main" id="{D0BDBD16-1B70-321A-E0C9-BBD2A9B4C86F}"/>
                </a:ext>
              </a:extLst>
            </p:cNvPr>
            <p:cNvPicPr>
              <a:picLocks noChangeAspect="1"/>
            </p:cNvPicPr>
            <p:nvPr/>
          </p:nvPicPr>
          <p:blipFill>
            <a:blip r:embed="rId18"/>
            <a:stretch>
              <a:fillRect/>
            </a:stretch>
          </p:blipFill>
          <p:spPr>
            <a:xfrm>
              <a:off x="2733272" y="3194931"/>
              <a:ext cx="1838283" cy="786652"/>
            </a:xfrm>
            <a:prstGeom prst="rect">
              <a:avLst/>
            </a:prstGeom>
          </p:spPr>
        </p:pic>
        <p:sp>
          <p:nvSpPr>
            <p:cNvPr id="52" name="Rounded Rectangle 51">
              <a:extLst>
                <a:ext uri="{FF2B5EF4-FFF2-40B4-BE49-F238E27FC236}">
                  <a16:creationId xmlns:a16="http://schemas.microsoft.com/office/drawing/2014/main" id="{DED451E8-6717-AC5C-C21A-C9CACBD6678C}"/>
                </a:ext>
              </a:extLst>
            </p:cNvPr>
            <p:cNvSpPr/>
            <p:nvPr/>
          </p:nvSpPr>
          <p:spPr>
            <a:xfrm>
              <a:off x="648808" y="3100304"/>
              <a:ext cx="1850375" cy="157844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1" name="Rounded Rectangle 2050">
              <a:extLst>
                <a:ext uri="{FF2B5EF4-FFF2-40B4-BE49-F238E27FC236}">
                  <a16:creationId xmlns:a16="http://schemas.microsoft.com/office/drawing/2014/main" id="{A38AE692-11BF-12E1-FF13-BA39CDD7AE4F}"/>
                </a:ext>
              </a:extLst>
            </p:cNvPr>
            <p:cNvSpPr/>
            <p:nvPr/>
          </p:nvSpPr>
          <p:spPr>
            <a:xfrm>
              <a:off x="2721180" y="3100303"/>
              <a:ext cx="1850375" cy="157844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6" name="Picture 2065">
              <a:extLst>
                <a:ext uri="{FF2B5EF4-FFF2-40B4-BE49-F238E27FC236}">
                  <a16:creationId xmlns:a16="http://schemas.microsoft.com/office/drawing/2014/main" id="{A342C934-8D93-7AA8-47CA-749C0B3C3C56}"/>
                </a:ext>
              </a:extLst>
            </p:cNvPr>
            <p:cNvPicPr>
              <a:picLocks noChangeAspect="1"/>
            </p:cNvPicPr>
            <p:nvPr/>
          </p:nvPicPr>
          <p:blipFill>
            <a:blip r:embed="rId19"/>
            <a:stretch>
              <a:fillRect/>
            </a:stretch>
          </p:blipFill>
          <p:spPr>
            <a:xfrm>
              <a:off x="931056" y="4509102"/>
              <a:ext cx="1320481" cy="758574"/>
            </a:xfrm>
            <a:prstGeom prst="rect">
              <a:avLst/>
            </a:prstGeom>
          </p:spPr>
        </p:pic>
        <p:pic>
          <p:nvPicPr>
            <p:cNvPr id="2068" name="Picture 2067">
              <a:extLst>
                <a:ext uri="{FF2B5EF4-FFF2-40B4-BE49-F238E27FC236}">
                  <a16:creationId xmlns:a16="http://schemas.microsoft.com/office/drawing/2014/main" id="{4D873530-4148-2FCA-AAEC-DD0823305787}"/>
                </a:ext>
              </a:extLst>
            </p:cNvPr>
            <p:cNvPicPr>
              <a:picLocks noChangeAspect="1"/>
            </p:cNvPicPr>
            <p:nvPr/>
          </p:nvPicPr>
          <p:blipFill>
            <a:blip r:embed="rId20"/>
            <a:stretch>
              <a:fillRect/>
            </a:stretch>
          </p:blipFill>
          <p:spPr>
            <a:xfrm>
              <a:off x="2942442" y="4513006"/>
              <a:ext cx="1361772" cy="730487"/>
            </a:xfrm>
            <a:prstGeom prst="rect">
              <a:avLst/>
            </a:prstGeom>
          </p:spPr>
        </p:pic>
      </p:grpSp>
      <p:sp>
        <p:nvSpPr>
          <p:cNvPr id="2069" name="TextBox 2068">
            <a:extLst>
              <a:ext uri="{FF2B5EF4-FFF2-40B4-BE49-F238E27FC236}">
                <a16:creationId xmlns:a16="http://schemas.microsoft.com/office/drawing/2014/main" id="{88B85900-F281-B90A-E095-FF0175BD8668}"/>
              </a:ext>
            </a:extLst>
          </p:cNvPr>
          <p:cNvSpPr txBox="1"/>
          <p:nvPr/>
        </p:nvSpPr>
        <p:spPr>
          <a:xfrm>
            <a:off x="7124782" y="5677833"/>
            <a:ext cx="3300904" cy="369332"/>
          </a:xfrm>
          <a:prstGeom prst="rect">
            <a:avLst/>
          </a:prstGeom>
          <a:noFill/>
        </p:spPr>
        <p:txBody>
          <a:bodyPr wrap="none" rtlCol="0">
            <a:spAutoFit/>
          </a:bodyPr>
          <a:lstStyle/>
          <a:p>
            <a:r>
              <a:rPr lang="en-US" altLang="zh-CN" dirty="0">
                <a:solidFill>
                  <a:prstClr val="black"/>
                </a:solidFill>
                <a:latin typeface="Helvetica Light" panose="020B0403020202020204" pitchFamily="34" charset="0"/>
              </a:rPr>
              <a:t>Alzheimer’s patient monitoring</a:t>
            </a:r>
            <a:endParaRPr lang="en-US" dirty="0"/>
          </a:p>
        </p:txBody>
      </p:sp>
      <p:grpSp>
        <p:nvGrpSpPr>
          <p:cNvPr id="2073" name="Group 2072">
            <a:extLst>
              <a:ext uri="{FF2B5EF4-FFF2-40B4-BE49-F238E27FC236}">
                <a16:creationId xmlns:a16="http://schemas.microsoft.com/office/drawing/2014/main" id="{283304A3-9E06-F20B-66E1-C717C67A82EA}"/>
              </a:ext>
            </a:extLst>
          </p:cNvPr>
          <p:cNvGrpSpPr/>
          <p:nvPr/>
        </p:nvGrpSpPr>
        <p:grpSpPr>
          <a:xfrm>
            <a:off x="3926283" y="1480758"/>
            <a:ext cx="1921368" cy="1021064"/>
            <a:chOff x="3926283" y="1480758"/>
            <a:chExt cx="1921368" cy="1021064"/>
          </a:xfrm>
        </p:grpSpPr>
        <p:sp>
          <p:nvSpPr>
            <p:cNvPr id="2071" name="Right Brace 2070">
              <a:extLst>
                <a:ext uri="{FF2B5EF4-FFF2-40B4-BE49-F238E27FC236}">
                  <a16:creationId xmlns:a16="http://schemas.microsoft.com/office/drawing/2014/main" id="{A427F708-FEC0-4E27-CBD8-763043D4D60D}"/>
                </a:ext>
              </a:extLst>
            </p:cNvPr>
            <p:cNvSpPr/>
            <p:nvPr/>
          </p:nvSpPr>
          <p:spPr>
            <a:xfrm>
              <a:off x="3926283" y="1598957"/>
              <a:ext cx="175939" cy="902865"/>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a:solidFill>
                    <a:sysClr val="windowText" lastClr="000000"/>
                  </a:solidFill>
                </a:ln>
              </a:endParaRPr>
            </a:p>
          </p:txBody>
        </p:sp>
        <p:sp>
          <p:nvSpPr>
            <p:cNvPr id="2072" name="TextBox 2071">
              <a:extLst>
                <a:ext uri="{FF2B5EF4-FFF2-40B4-BE49-F238E27FC236}">
                  <a16:creationId xmlns:a16="http://schemas.microsoft.com/office/drawing/2014/main" id="{1CEB1F28-85D9-DEE0-9700-B3E29EB313A0}"/>
                </a:ext>
              </a:extLst>
            </p:cNvPr>
            <p:cNvSpPr txBox="1"/>
            <p:nvPr/>
          </p:nvSpPr>
          <p:spPr>
            <a:xfrm>
              <a:off x="4009367" y="1480758"/>
              <a:ext cx="1838284" cy="971035"/>
            </a:xfrm>
            <a:prstGeom prst="rect">
              <a:avLst/>
            </a:prstGeom>
            <a:noFill/>
          </p:spPr>
          <p:txBody>
            <a:bodyPr wrap="square" rtlCol="0">
              <a:spAutoFit/>
            </a:bodyPr>
            <a:lstStyle/>
            <a:p>
              <a:pPr indent="-530352" algn="ctr">
                <a:lnSpc>
                  <a:spcPct val="150000"/>
                </a:lnSpc>
                <a:spcBef>
                  <a:spcPts val="500"/>
                </a:spcBef>
              </a:pPr>
              <a:r>
                <a:rPr lang="en-US" altLang="zh-CN" sz="2000" dirty="0">
                  <a:solidFill>
                    <a:prstClr val="black"/>
                  </a:solidFill>
                  <a:latin typeface="Helvetica Light" panose="020B0403020202020204" pitchFamily="34" charset="0"/>
                </a:rPr>
                <a:t>Large model divergence</a:t>
              </a:r>
            </a:p>
          </p:txBody>
        </p:sp>
      </p:grpSp>
    </p:spTree>
    <p:custDataLst>
      <p:tags r:id="rId1"/>
    </p:custDataLst>
    <p:extLst>
      <p:ext uri="{BB962C8B-B14F-4D97-AF65-F5344CB8AC3E}">
        <p14:creationId xmlns:p14="http://schemas.microsoft.com/office/powerpoint/2010/main" val="294308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4" name="Picture 2103">
            <a:extLst>
              <a:ext uri="{FF2B5EF4-FFF2-40B4-BE49-F238E27FC236}">
                <a16:creationId xmlns:a16="http://schemas.microsoft.com/office/drawing/2014/main" id="{E84EEF7F-1F7D-551C-8ECE-6ABFE38D9501}"/>
              </a:ext>
            </a:extLst>
          </p:cNvPr>
          <p:cNvPicPr>
            <a:picLocks noChangeAspect="1"/>
          </p:cNvPicPr>
          <p:nvPr/>
        </p:nvPicPr>
        <p:blipFill>
          <a:blip r:embed="rId4"/>
          <a:stretch>
            <a:fillRect/>
          </a:stretch>
        </p:blipFill>
        <p:spPr>
          <a:xfrm>
            <a:off x="2998318" y="2913804"/>
            <a:ext cx="5514833" cy="3319249"/>
          </a:xfrm>
          <a:prstGeom prst="rect">
            <a:avLst/>
          </a:prstGeom>
        </p:spPr>
      </p:pic>
      <p:sp>
        <p:nvSpPr>
          <p:cNvPr id="5" name="标题 4">
            <a:extLst>
              <a:ext uri="{FF2B5EF4-FFF2-40B4-BE49-F238E27FC236}">
                <a16:creationId xmlns:a16="http://schemas.microsoft.com/office/drawing/2014/main" id="{CEBF49F1-795A-4BAE-B3FE-3C5B868E5C82}"/>
              </a:ext>
            </a:extLst>
          </p:cNvPr>
          <p:cNvSpPr>
            <a:spLocks noGrp="1"/>
          </p:cNvSpPr>
          <p:nvPr>
            <p:ph type="title"/>
          </p:nvPr>
        </p:nvSpPr>
        <p:spPr>
          <a:xfrm>
            <a:off x="361607" y="475078"/>
            <a:ext cx="11237204" cy="684311"/>
          </a:xfrm>
        </p:spPr>
        <p:txBody>
          <a:bodyPr>
            <a:normAutofit/>
          </a:bodyPr>
          <a:lstStyle/>
          <a:p>
            <a:r>
              <a:rPr lang="en-US" altLang="zh-CN" sz="3600" dirty="0">
                <a:latin typeface="Helvetica" pitchFamily="2" charset="0"/>
              </a:rPr>
              <a:t>Multi-Modal FL</a:t>
            </a:r>
            <a:r>
              <a:rPr lang="zh-CN" altLang="en-US" sz="3600" dirty="0">
                <a:latin typeface="Helvetica" pitchFamily="2" charset="0"/>
              </a:rPr>
              <a:t> </a:t>
            </a:r>
            <a:r>
              <a:rPr lang="en-US" altLang="zh-CN" sz="3600" dirty="0">
                <a:latin typeface="Helvetica" pitchFamily="2" charset="0"/>
              </a:rPr>
              <a:t>System: Challenges</a:t>
            </a:r>
            <a:endParaRPr lang="zh-CN" altLang="en-US" sz="3600" dirty="0">
              <a:latin typeface="Helvetica" pitchFamily="2" charset="0"/>
            </a:endParaRPr>
          </a:p>
        </p:txBody>
      </p:sp>
      <p:sp>
        <p:nvSpPr>
          <p:cNvPr id="28" name="TextBox 27">
            <a:extLst>
              <a:ext uri="{FF2B5EF4-FFF2-40B4-BE49-F238E27FC236}">
                <a16:creationId xmlns:a16="http://schemas.microsoft.com/office/drawing/2014/main" id="{0ECB396E-7CD6-AC92-DFBC-4CE1588570CB}"/>
              </a:ext>
            </a:extLst>
          </p:cNvPr>
          <p:cNvSpPr txBox="1"/>
          <p:nvPr/>
        </p:nvSpPr>
        <p:spPr>
          <a:xfrm>
            <a:off x="206514" y="1432468"/>
            <a:ext cx="3757529" cy="509370"/>
          </a:xfrm>
          <a:prstGeom prst="rect">
            <a:avLst/>
          </a:prstGeom>
          <a:noFill/>
        </p:spPr>
        <p:txBody>
          <a:bodyPr wrap="square" rtlCol="0">
            <a:spAutoFit/>
          </a:bodyPr>
          <a:lstStyle/>
          <a:p>
            <a:pPr marL="726948" lvl="2" indent="-342900">
              <a:lnSpc>
                <a:spcPct val="150000"/>
              </a:lnSpc>
              <a:spcBef>
                <a:spcPts val="500"/>
              </a:spcBef>
              <a:buFont typeface="Wingdings" pitchFamily="2" charset="2"/>
              <a:buChar char="Ø"/>
            </a:pPr>
            <a:r>
              <a:rPr lang="en-US" altLang="zh-CN" sz="2000" dirty="0">
                <a:solidFill>
                  <a:prstClr val="black"/>
                </a:solidFill>
                <a:latin typeface="Helvetica Light" panose="020B0403020202020204" pitchFamily="34" charset="0"/>
              </a:rPr>
              <a:t>Modality heterogeneity</a:t>
            </a:r>
          </a:p>
        </p:txBody>
      </p:sp>
      <p:sp>
        <p:nvSpPr>
          <p:cNvPr id="29" name="TextBox 28">
            <a:extLst>
              <a:ext uri="{FF2B5EF4-FFF2-40B4-BE49-F238E27FC236}">
                <a16:creationId xmlns:a16="http://schemas.microsoft.com/office/drawing/2014/main" id="{00D92C9A-AFDD-A570-43AF-582E147056EC}"/>
              </a:ext>
            </a:extLst>
          </p:cNvPr>
          <p:cNvSpPr txBox="1"/>
          <p:nvPr/>
        </p:nvSpPr>
        <p:spPr>
          <a:xfrm>
            <a:off x="202222" y="2080648"/>
            <a:ext cx="4469549" cy="509370"/>
          </a:xfrm>
          <a:prstGeom prst="rect">
            <a:avLst/>
          </a:prstGeom>
          <a:noFill/>
        </p:spPr>
        <p:txBody>
          <a:bodyPr wrap="square" rtlCol="0">
            <a:spAutoFit/>
          </a:bodyPr>
          <a:lstStyle/>
          <a:p>
            <a:pPr marL="726948" lvl="2" indent="-342900">
              <a:lnSpc>
                <a:spcPct val="150000"/>
              </a:lnSpc>
              <a:spcBef>
                <a:spcPts val="500"/>
              </a:spcBef>
              <a:buFont typeface="Wingdings" pitchFamily="2" charset="2"/>
              <a:buChar char="Ø"/>
            </a:pPr>
            <a:r>
              <a:rPr lang="en-US" altLang="zh-CN" sz="2000" dirty="0">
                <a:solidFill>
                  <a:prstClr val="black"/>
                </a:solidFill>
                <a:latin typeface="Helvetica Light" panose="020B0403020202020204" pitchFamily="34" charset="0"/>
              </a:rPr>
              <a:t>Distribution heterogeneity</a:t>
            </a:r>
          </a:p>
        </p:txBody>
      </p:sp>
      <p:sp>
        <p:nvSpPr>
          <p:cNvPr id="30" name="TextBox 29">
            <a:extLst>
              <a:ext uri="{FF2B5EF4-FFF2-40B4-BE49-F238E27FC236}">
                <a16:creationId xmlns:a16="http://schemas.microsoft.com/office/drawing/2014/main" id="{41D4F00D-B598-8274-E778-4F3D304987A5}"/>
              </a:ext>
            </a:extLst>
          </p:cNvPr>
          <p:cNvSpPr txBox="1"/>
          <p:nvPr/>
        </p:nvSpPr>
        <p:spPr>
          <a:xfrm>
            <a:off x="6695583" y="1728206"/>
            <a:ext cx="4356202" cy="509370"/>
          </a:xfrm>
          <a:prstGeom prst="rect">
            <a:avLst/>
          </a:prstGeom>
          <a:noFill/>
        </p:spPr>
        <p:txBody>
          <a:bodyPr wrap="square" rtlCol="0">
            <a:spAutoFit/>
          </a:bodyPr>
          <a:lstStyle/>
          <a:p>
            <a:pPr marL="726948" lvl="2" indent="-342900">
              <a:lnSpc>
                <a:spcPct val="150000"/>
              </a:lnSpc>
              <a:spcBef>
                <a:spcPts val="500"/>
              </a:spcBef>
              <a:buFont typeface="Wingdings" pitchFamily="2" charset="2"/>
              <a:buChar char="Ø"/>
            </a:pPr>
            <a:r>
              <a:rPr lang="en-US" altLang="zh-CN" sz="2000" dirty="0">
                <a:solidFill>
                  <a:prstClr val="black"/>
                </a:solidFill>
                <a:latin typeface="Helvetica Light" panose="020B0403020202020204" pitchFamily="34" charset="0"/>
              </a:rPr>
              <a:t>Significant training latency</a:t>
            </a:r>
          </a:p>
        </p:txBody>
      </p:sp>
      <p:sp>
        <p:nvSpPr>
          <p:cNvPr id="2" name="Slide Number Placeholder 1">
            <a:extLst>
              <a:ext uri="{FF2B5EF4-FFF2-40B4-BE49-F238E27FC236}">
                <a16:creationId xmlns:a16="http://schemas.microsoft.com/office/drawing/2014/main" id="{64EC3896-7199-0BCC-C30C-18A7D74104B6}"/>
              </a:ext>
            </a:extLst>
          </p:cNvPr>
          <p:cNvSpPr>
            <a:spLocks noGrp="1"/>
          </p:cNvSpPr>
          <p:nvPr>
            <p:ph type="sldNum" sz="quarter" idx="12"/>
          </p:nvPr>
        </p:nvSpPr>
        <p:spPr/>
        <p:txBody>
          <a:bodyPr/>
          <a:lstStyle/>
          <a:p>
            <a:fld id="{8359160C-92F5-4CA3-ADFB-25E541243F54}" type="slidenum">
              <a:rPr lang="zh-CN" altLang="en-US" smtClean="0"/>
              <a:pPr/>
              <a:t>22</a:t>
            </a:fld>
            <a:endParaRPr lang="zh-CN" altLang="en-US"/>
          </a:p>
        </p:txBody>
      </p:sp>
      <p:grpSp>
        <p:nvGrpSpPr>
          <p:cNvPr id="2073" name="Group 2072">
            <a:extLst>
              <a:ext uri="{FF2B5EF4-FFF2-40B4-BE49-F238E27FC236}">
                <a16:creationId xmlns:a16="http://schemas.microsoft.com/office/drawing/2014/main" id="{283304A3-9E06-F20B-66E1-C717C67A82EA}"/>
              </a:ext>
            </a:extLst>
          </p:cNvPr>
          <p:cNvGrpSpPr/>
          <p:nvPr/>
        </p:nvGrpSpPr>
        <p:grpSpPr>
          <a:xfrm>
            <a:off x="4200834" y="1523213"/>
            <a:ext cx="2048121" cy="976060"/>
            <a:chOff x="3926283" y="1525762"/>
            <a:chExt cx="2048121" cy="976060"/>
          </a:xfrm>
        </p:grpSpPr>
        <p:sp>
          <p:nvSpPr>
            <p:cNvPr id="2071" name="Right Brace 2070">
              <a:extLst>
                <a:ext uri="{FF2B5EF4-FFF2-40B4-BE49-F238E27FC236}">
                  <a16:creationId xmlns:a16="http://schemas.microsoft.com/office/drawing/2014/main" id="{A427F708-FEC0-4E27-CBD8-763043D4D60D}"/>
                </a:ext>
              </a:extLst>
            </p:cNvPr>
            <p:cNvSpPr/>
            <p:nvPr/>
          </p:nvSpPr>
          <p:spPr>
            <a:xfrm>
              <a:off x="3926283" y="1598957"/>
              <a:ext cx="175939" cy="902865"/>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a:solidFill>
                    <a:sysClr val="windowText" lastClr="000000"/>
                  </a:solidFill>
                </a:ln>
              </a:endParaRPr>
            </a:p>
          </p:txBody>
        </p:sp>
        <p:sp>
          <p:nvSpPr>
            <p:cNvPr id="2072" name="TextBox 2071">
              <a:extLst>
                <a:ext uri="{FF2B5EF4-FFF2-40B4-BE49-F238E27FC236}">
                  <a16:creationId xmlns:a16="http://schemas.microsoft.com/office/drawing/2014/main" id="{1CEB1F28-85D9-DEE0-9700-B3E29EB313A0}"/>
                </a:ext>
              </a:extLst>
            </p:cNvPr>
            <p:cNvSpPr txBox="1"/>
            <p:nvPr/>
          </p:nvSpPr>
          <p:spPr>
            <a:xfrm>
              <a:off x="4136120" y="1525762"/>
              <a:ext cx="1838284" cy="971035"/>
            </a:xfrm>
            <a:prstGeom prst="rect">
              <a:avLst/>
            </a:prstGeom>
            <a:noFill/>
          </p:spPr>
          <p:txBody>
            <a:bodyPr wrap="square" rtlCol="0">
              <a:spAutoFit/>
            </a:bodyPr>
            <a:lstStyle/>
            <a:p>
              <a:pPr indent="-530352" algn="ctr">
                <a:lnSpc>
                  <a:spcPct val="150000"/>
                </a:lnSpc>
                <a:spcBef>
                  <a:spcPts val="500"/>
                </a:spcBef>
              </a:pPr>
              <a:r>
                <a:rPr lang="en-US" altLang="zh-CN" sz="2000" dirty="0">
                  <a:solidFill>
                    <a:prstClr val="black"/>
                  </a:solidFill>
                  <a:latin typeface="Helvetica Light" panose="020B0403020202020204" pitchFamily="34" charset="0"/>
                </a:rPr>
                <a:t>Large model divergence</a:t>
              </a:r>
            </a:p>
          </p:txBody>
        </p:sp>
      </p:grpSp>
      <p:pic>
        <p:nvPicPr>
          <p:cNvPr id="2080" name="Picture 2079">
            <a:extLst>
              <a:ext uri="{FF2B5EF4-FFF2-40B4-BE49-F238E27FC236}">
                <a16:creationId xmlns:a16="http://schemas.microsoft.com/office/drawing/2014/main" id="{7EDFCD42-C39C-45EA-2E2D-4E5523F13036}"/>
              </a:ext>
            </a:extLst>
          </p:cNvPr>
          <p:cNvPicPr>
            <a:picLocks noChangeAspect="1"/>
          </p:cNvPicPr>
          <p:nvPr/>
        </p:nvPicPr>
        <p:blipFill>
          <a:blip r:embed="rId5"/>
          <a:stretch>
            <a:fillRect/>
          </a:stretch>
        </p:blipFill>
        <p:spPr>
          <a:xfrm>
            <a:off x="1432447" y="5540729"/>
            <a:ext cx="1249043" cy="542617"/>
          </a:xfrm>
          <a:prstGeom prst="rect">
            <a:avLst/>
          </a:prstGeom>
        </p:spPr>
      </p:pic>
      <p:grpSp>
        <p:nvGrpSpPr>
          <p:cNvPr id="2105" name="Group 2104">
            <a:extLst>
              <a:ext uri="{FF2B5EF4-FFF2-40B4-BE49-F238E27FC236}">
                <a16:creationId xmlns:a16="http://schemas.microsoft.com/office/drawing/2014/main" id="{8E42B8EA-6EE9-02A6-220B-98B39FAB7A56}"/>
              </a:ext>
            </a:extLst>
          </p:cNvPr>
          <p:cNvGrpSpPr/>
          <p:nvPr/>
        </p:nvGrpSpPr>
        <p:grpSpPr>
          <a:xfrm>
            <a:off x="1264628" y="4858710"/>
            <a:ext cx="1558674" cy="1229971"/>
            <a:chOff x="1264628" y="4858710"/>
            <a:chExt cx="1558674" cy="1229971"/>
          </a:xfrm>
        </p:grpSpPr>
        <p:pic>
          <p:nvPicPr>
            <p:cNvPr id="50" name="Picture 49">
              <a:extLst>
                <a:ext uri="{FF2B5EF4-FFF2-40B4-BE49-F238E27FC236}">
                  <a16:creationId xmlns:a16="http://schemas.microsoft.com/office/drawing/2014/main" id="{FEA979E2-546B-8891-39E8-F3359F10484A}"/>
                </a:ext>
              </a:extLst>
            </p:cNvPr>
            <p:cNvPicPr>
              <a:picLocks noChangeAspect="1"/>
            </p:cNvPicPr>
            <p:nvPr/>
          </p:nvPicPr>
          <p:blipFill>
            <a:blip r:embed="rId6"/>
            <a:stretch>
              <a:fillRect/>
            </a:stretch>
          </p:blipFill>
          <p:spPr>
            <a:xfrm>
              <a:off x="1264628" y="4858710"/>
              <a:ext cx="1553592" cy="745161"/>
            </a:xfrm>
            <a:prstGeom prst="rect">
              <a:avLst/>
            </a:prstGeom>
          </p:spPr>
        </p:pic>
        <p:sp>
          <p:nvSpPr>
            <p:cNvPr id="2081" name="Rounded Rectangle 2080">
              <a:extLst>
                <a:ext uri="{FF2B5EF4-FFF2-40B4-BE49-F238E27FC236}">
                  <a16:creationId xmlns:a16="http://schemas.microsoft.com/office/drawing/2014/main" id="{A099ED99-3BA8-883D-E558-91AEF37F8583}"/>
                </a:ext>
              </a:extLst>
            </p:cNvPr>
            <p:cNvSpPr/>
            <p:nvPr/>
          </p:nvSpPr>
          <p:spPr>
            <a:xfrm>
              <a:off x="1269710" y="4864045"/>
              <a:ext cx="1553592" cy="122463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97" name="Picture 2096">
            <a:extLst>
              <a:ext uri="{FF2B5EF4-FFF2-40B4-BE49-F238E27FC236}">
                <a16:creationId xmlns:a16="http://schemas.microsoft.com/office/drawing/2014/main" id="{07BBE4FA-575F-C97F-87C7-2EF306A30EE0}"/>
              </a:ext>
            </a:extLst>
          </p:cNvPr>
          <p:cNvPicPr>
            <a:picLocks noChangeAspect="1"/>
          </p:cNvPicPr>
          <p:nvPr/>
        </p:nvPicPr>
        <p:blipFill>
          <a:blip r:embed="rId7"/>
          <a:stretch>
            <a:fillRect/>
          </a:stretch>
        </p:blipFill>
        <p:spPr>
          <a:xfrm>
            <a:off x="8768291" y="5539349"/>
            <a:ext cx="1473468" cy="480241"/>
          </a:xfrm>
          <a:prstGeom prst="rect">
            <a:avLst/>
          </a:prstGeom>
        </p:spPr>
      </p:pic>
      <p:grpSp>
        <p:nvGrpSpPr>
          <p:cNvPr id="2106" name="Group 2105">
            <a:extLst>
              <a:ext uri="{FF2B5EF4-FFF2-40B4-BE49-F238E27FC236}">
                <a16:creationId xmlns:a16="http://schemas.microsoft.com/office/drawing/2014/main" id="{C98C1D7C-2280-9344-ABEF-59219AFD53FB}"/>
              </a:ext>
            </a:extLst>
          </p:cNvPr>
          <p:cNvGrpSpPr/>
          <p:nvPr/>
        </p:nvGrpSpPr>
        <p:grpSpPr>
          <a:xfrm>
            <a:off x="8688167" y="4873729"/>
            <a:ext cx="1558674" cy="1226016"/>
            <a:chOff x="8688167" y="4873729"/>
            <a:chExt cx="1558674" cy="1226016"/>
          </a:xfrm>
        </p:grpSpPr>
        <p:pic>
          <p:nvPicPr>
            <p:cNvPr id="51" name="Picture 50">
              <a:extLst>
                <a:ext uri="{FF2B5EF4-FFF2-40B4-BE49-F238E27FC236}">
                  <a16:creationId xmlns:a16="http://schemas.microsoft.com/office/drawing/2014/main" id="{D0BDBD16-1B70-321A-E0C9-BBD2A9B4C86F}"/>
                </a:ext>
              </a:extLst>
            </p:cNvPr>
            <p:cNvPicPr>
              <a:picLocks noChangeAspect="1"/>
            </p:cNvPicPr>
            <p:nvPr/>
          </p:nvPicPr>
          <p:blipFill>
            <a:blip r:embed="rId8"/>
            <a:stretch>
              <a:fillRect/>
            </a:stretch>
          </p:blipFill>
          <p:spPr>
            <a:xfrm>
              <a:off x="8688167" y="4873729"/>
              <a:ext cx="1558674" cy="667000"/>
            </a:xfrm>
            <a:prstGeom prst="rect">
              <a:avLst/>
            </a:prstGeom>
          </p:spPr>
        </p:pic>
        <p:sp>
          <p:nvSpPr>
            <p:cNvPr id="2102" name="Rounded Rectangle 2101">
              <a:extLst>
                <a:ext uri="{FF2B5EF4-FFF2-40B4-BE49-F238E27FC236}">
                  <a16:creationId xmlns:a16="http://schemas.microsoft.com/office/drawing/2014/main" id="{53529C59-6E20-2C5E-C92F-CB525E56DD29}"/>
                </a:ext>
              </a:extLst>
            </p:cNvPr>
            <p:cNvSpPr/>
            <p:nvPr/>
          </p:nvSpPr>
          <p:spPr>
            <a:xfrm>
              <a:off x="8688167" y="4875109"/>
              <a:ext cx="1553592" cy="122463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108" name="Straight Arrow Connector 2107">
            <a:extLst>
              <a:ext uri="{FF2B5EF4-FFF2-40B4-BE49-F238E27FC236}">
                <a16:creationId xmlns:a16="http://schemas.microsoft.com/office/drawing/2014/main" id="{A65F214B-CE21-4929-E443-DAF7EC70F155}"/>
              </a:ext>
            </a:extLst>
          </p:cNvPr>
          <p:cNvCxnSpPr>
            <a:cxnSpLocks/>
          </p:cNvCxnSpPr>
          <p:nvPr/>
        </p:nvCxnSpPr>
        <p:spPr>
          <a:xfrm>
            <a:off x="6403585" y="2032208"/>
            <a:ext cx="60163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112" name="Picture 2111">
            <a:extLst>
              <a:ext uri="{FF2B5EF4-FFF2-40B4-BE49-F238E27FC236}">
                <a16:creationId xmlns:a16="http://schemas.microsoft.com/office/drawing/2014/main" id="{A8EAC6F1-7EED-857B-1A44-D46F690AC9D5}"/>
              </a:ext>
            </a:extLst>
          </p:cNvPr>
          <p:cNvPicPr>
            <a:picLocks noChangeAspect="1"/>
          </p:cNvPicPr>
          <p:nvPr/>
        </p:nvPicPr>
        <p:blipFill>
          <a:blip r:embed="rId9"/>
          <a:stretch>
            <a:fillRect/>
          </a:stretch>
        </p:blipFill>
        <p:spPr>
          <a:xfrm>
            <a:off x="6067254" y="4626365"/>
            <a:ext cx="545038" cy="494727"/>
          </a:xfrm>
          <a:prstGeom prst="rect">
            <a:avLst/>
          </a:prstGeom>
        </p:spPr>
      </p:pic>
      <p:pic>
        <p:nvPicPr>
          <p:cNvPr id="3" name="Picture 2">
            <a:extLst>
              <a:ext uri="{FF2B5EF4-FFF2-40B4-BE49-F238E27FC236}">
                <a16:creationId xmlns:a16="http://schemas.microsoft.com/office/drawing/2014/main" id="{9CF4A80B-A4C5-67BF-DFD0-71E1D35E2BAD}"/>
              </a:ext>
            </a:extLst>
          </p:cNvPr>
          <p:cNvPicPr>
            <a:picLocks noChangeAspect="1"/>
          </p:cNvPicPr>
          <p:nvPr/>
        </p:nvPicPr>
        <p:blipFill>
          <a:blip r:embed="rId10"/>
          <a:stretch>
            <a:fillRect/>
          </a:stretch>
        </p:blipFill>
        <p:spPr>
          <a:xfrm>
            <a:off x="4639916" y="4479980"/>
            <a:ext cx="545038" cy="854807"/>
          </a:xfrm>
          <a:prstGeom prst="rect">
            <a:avLst/>
          </a:prstGeom>
        </p:spPr>
      </p:pic>
      <p:pic>
        <p:nvPicPr>
          <p:cNvPr id="4" name="Picture 3">
            <a:extLst>
              <a:ext uri="{FF2B5EF4-FFF2-40B4-BE49-F238E27FC236}">
                <a16:creationId xmlns:a16="http://schemas.microsoft.com/office/drawing/2014/main" id="{4C445122-4F14-345B-FE1C-629DE48C117F}"/>
              </a:ext>
            </a:extLst>
          </p:cNvPr>
          <p:cNvPicPr>
            <a:picLocks noChangeAspect="1"/>
          </p:cNvPicPr>
          <p:nvPr/>
        </p:nvPicPr>
        <p:blipFill>
          <a:blip r:embed="rId11"/>
          <a:stretch>
            <a:fillRect/>
          </a:stretch>
        </p:blipFill>
        <p:spPr>
          <a:xfrm>
            <a:off x="5004022" y="3375843"/>
            <a:ext cx="1103243" cy="1016997"/>
          </a:xfrm>
          <a:prstGeom prst="rect">
            <a:avLst/>
          </a:prstGeom>
        </p:spPr>
      </p:pic>
    </p:spTree>
    <p:custDataLst>
      <p:tags r:id="rId1"/>
    </p:custDataLst>
    <p:extLst>
      <p:ext uri="{BB962C8B-B14F-4D97-AF65-F5344CB8AC3E}">
        <p14:creationId xmlns:p14="http://schemas.microsoft.com/office/powerpoint/2010/main" val="100960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0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8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CEBF49F1-795A-4BAE-B3FE-3C5B868E5C82}"/>
              </a:ext>
            </a:extLst>
          </p:cNvPr>
          <p:cNvSpPr>
            <a:spLocks noGrp="1"/>
          </p:cNvSpPr>
          <p:nvPr>
            <p:ph type="title"/>
          </p:nvPr>
        </p:nvSpPr>
        <p:spPr>
          <a:xfrm>
            <a:off x="361607" y="475078"/>
            <a:ext cx="11237204" cy="684311"/>
          </a:xfrm>
        </p:spPr>
        <p:txBody>
          <a:bodyPr>
            <a:normAutofit/>
          </a:bodyPr>
          <a:lstStyle/>
          <a:p>
            <a:r>
              <a:rPr lang="en-US" altLang="zh-CN" sz="3600" dirty="0">
                <a:latin typeface="Helvetica" pitchFamily="2" charset="0"/>
              </a:rPr>
              <a:t>Multi-Modal FL</a:t>
            </a:r>
            <a:r>
              <a:rPr lang="zh-CN" altLang="en-US" sz="3600" dirty="0">
                <a:latin typeface="Helvetica" pitchFamily="2" charset="0"/>
              </a:rPr>
              <a:t> </a:t>
            </a:r>
            <a:r>
              <a:rPr lang="en-US" altLang="zh-CN" sz="3600" dirty="0">
                <a:latin typeface="Helvetica" pitchFamily="2" charset="0"/>
              </a:rPr>
              <a:t>System: Challenges</a:t>
            </a:r>
            <a:endParaRPr lang="zh-CN" altLang="en-US" sz="3600" dirty="0">
              <a:latin typeface="Helvetica" panose="020B0604020202020204" pitchFamily="34" charset="0"/>
              <a:cs typeface="Helvetica" panose="020B0604020202020204" pitchFamily="34" charset="0"/>
            </a:endParaRPr>
          </a:p>
        </p:txBody>
      </p:sp>
      <p:sp>
        <p:nvSpPr>
          <p:cNvPr id="25" name="Slide Number Placeholder 24">
            <a:extLst>
              <a:ext uri="{FF2B5EF4-FFF2-40B4-BE49-F238E27FC236}">
                <a16:creationId xmlns:a16="http://schemas.microsoft.com/office/drawing/2014/main" id="{6C39425A-3F86-93A0-3183-8C00DF6FAE68}"/>
              </a:ext>
            </a:extLst>
          </p:cNvPr>
          <p:cNvSpPr>
            <a:spLocks noGrp="1"/>
          </p:cNvSpPr>
          <p:nvPr>
            <p:ph type="sldNum" sz="quarter" idx="12"/>
          </p:nvPr>
        </p:nvSpPr>
        <p:spPr>
          <a:xfrm>
            <a:off x="10338318" y="6419640"/>
            <a:ext cx="1015482" cy="301835"/>
          </a:xfrm>
        </p:spPr>
        <p:txBody>
          <a:bodyPr/>
          <a:lstStyle/>
          <a:p>
            <a:fld id="{BD2F2BF6-3760-4C32-8A21-40C121A0393F}" type="slidenum">
              <a:rPr lang="zh-CN" altLang="en-US" smtClean="0"/>
              <a:pPr/>
              <a:t>23</a:t>
            </a:fld>
            <a:endParaRPr lang="zh-CN" altLang="en-US" dirty="0"/>
          </a:p>
        </p:txBody>
      </p:sp>
      <p:grpSp>
        <p:nvGrpSpPr>
          <p:cNvPr id="4" name="Group 3">
            <a:extLst>
              <a:ext uri="{FF2B5EF4-FFF2-40B4-BE49-F238E27FC236}">
                <a16:creationId xmlns:a16="http://schemas.microsoft.com/office/drawing/2014/main" id="{A7DA7525-47F2-1CF3-62E3-CFE7CA4D98E0}"/>
              </a:ext>
            </a:extLst>
          </p:cNvPr>
          <p:cNvGrpSpPr/>
          <p:nvPr/>
        </p:nvGrpSpPr>
        <p:grpSpPr>
          <a:xfrm>
            <a:off x="7536105" y="5306298"/>
            <a:ext cx="1315139" cy="457200"/>
            <a:chOff x="7785234" y="5211001"/>
            <a:chExt cx="1315139" cy="457200"/>
          </a:xfrm>
        </p:grpSpPr>
        <p:pic>
          <p:nvPicPr>
            <p:cNvPr id="6" name="Graphic 5" descr="Database outline">
              <a:extLst>
                <a:ext uri="{FF2B5EF4-FFF2-40B4-BE49-F238E27FC236}">
                  <a16:creationId xmlns:a16="http://schemas.microsoft.com/office/drawing/2014/main" id="{5B721DE8-3333-051E-0EF3-C82D4D5330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85234" y="5211001"/>
              <a:ext cx="457200" cy="457200"/>
            </a:xfrm>
            <a:prstGeom prst="rect">
              <a:avLst/>
            </a:prstGeom>
          </p:spPr>
        </p:pic>
        <p:grpSp>
          <p:nvGrpSpPr>
            <p:cNvPr id="7" name="Group 6">
              <a:extLst>
                <a:ext uri="{FF2B5EF4-FFF2-40B4-BE49-F238E27FC236}">
                  <a16:creationId xmlns:a16="http://schemas.microsoft.com/office/drawing/2014/main" id="{BDE07C27-4E00-410C-4374-7D18DD657CB1}"/>
                </a:ext>
              </a:extLst>
            </p:cNvPr>
            <p:cNvGrpSpPr>
              <a:grpSpLocks noChangeAspect="1"/>
            </p:cNvGrpSpPr>
            <p:nvPr/>
          </p:nvGrpSpPr>
          <p:grpSpPr>
            <a:xfrm>
              <a:off x="8603033" y="5262536"/>
              <a:ext cx="497340" cy="323265"/>
              <a:chOff x="562755" y="531419"/>
              <a:chExt cx="1506423" cy="968182"/>
            </a:xfrm>
            <a:solidFill>
              <a:srgbClr val="FF0000"/>
            </a:solidFill>
          </p:grpSpPr>
          <p:sp>
            <p:nvSpPr>
              <p:cNvPr id="9" name="Oval 8">
                <a:extLst>
                  <a:ext uri="{FF2B5EF4-FFF2-40B4-BE49-F238E27FC236}">
                    <a16:creationId xmlns:a16="http://schemas.microsoft.com/office/drawing/2014/main" id="{99985524-5186-D46B-767E-ADA79565D29E}"/>
                  </a:ext>
                </a:extLst>
              </p:cNvPr>
              <p:cNvSpPr/>
              <p:nvPr/>
            </p:nvSpPr>
            <p:spPr>
              <a:xfrm>
                <a:off x="562755" y="659165"/>
                <a:ext cx="255496" cy="255492"/>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FA780C1-26A7-5F82-B2F5-D55C93F5B439}"/>
                  </a:ext>
                </a:extLst>
              </p:cNvPr>
              <p:cNvSpPr/>
              <p:nvPr/>
            </p:nvSpPr>
            <p:spPr>
              <a:xfrm>
                <a:off x="1204831" y="881042"/>
                <a:ext cx="255496" cy="255492"/>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7041923-8032-F4BA-31D4-5E826B2F6DBE}"/>
                  </a:ext>
                </a:extLst>
              </p:cNvPr>
              <p:cNvSpPr/>
              <p:nvPr/>
            </p:nvSpPr>
            <p:spPr>
              <a:xfrm>
                <a:off x="568353" y="1200405"/>
                <a:ext cx="255496" cy="255492"/>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0F02AC2-8E79-2EE2-AA7D-B17D98B00137}"/>
                  </a:ext>
                </a:extLst>
              </p:cNvPr>
              <p:cNvSpPr/>
              <p:nvPr/>
            </p:nvSpPr>
            <p:spPr>
              <a:xfrm>
                <a:off x="1210438" y="531419"/>
                <a:ext cx="255496" cy="255492"/>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F21321E-3B6B-5A64-BABC-3E33D224F3AA}"/>
                  </a:ext>
                </a:extLst>
              </p:cNvPr>
              <p:cNvSpPr/>
              <p:nvPr/>
            </p:nvSpPr>
            <p:spPr>
              <a:xfrm>
                <a:off x="1203704" y="1244109"/>
                <a:ext cx="255496" cy="255492"/>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1F5EA80-1F7E-83E8-508B-0B8163F44DE7}"/>
                  </a:ext>
                </a:extLst>
              </p:cNvPr>
              <p:cNvSpPr/>
              <p:nvPr/>
            </p:nvSpPr>
            <p:spPr>
              <a:xfrm>
                <a:off x="1813682" y="1185278"/>
                <a:ext cx="255496" cy="255492"/>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D3536EE-B9F8-B415-A379-E20857961BF2}"/>
                  </a:ext>
                </a:extLst>
              </p:cNvPr>
              <p:cNvSpPr/>
              <p:nvPr/>
            </p:nvSpPr>
            <p:spPr>
              <a:xfrm>
                <a:off x="1813682" y="659165"/>
                <a:ext cx="255496" cy="255492"/>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BAEA4AAC-25D1-014F-0D91-2B0E165F46E1}"/>
                  </a:ext>
                </a:extLst>
              </p:cNvPr>
              <p:cNvCxnSpPr>
                <a:cxnSpLocks/>
                <a:stCxn id="9" idx="6"/>
                <a:endCxn id="14" idx="2"/>
              </p:cNvCxnSpPr>
              <p:nvPr/>
            </p:nvCxnSpPr>
            <p:spPr>
              <a:xfrm flipV="1">
                <a:off x="818251" y="659165"/>
                <a:ext cx="392187" cy="127746"/>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9B8D3063-705A-E99E-93EC-514FA4BCE481}"/>
                  </a:ext>
                </a:extLst>
              </p:cNvPr>
              <p:cNvCxnSpPr>
                <a:cxnSpLocks/>
                <a:stCxn id="9" idx="6"/>
                <a:endCxn id="11" idx="2"/>
              </p:cNvCxnSpPr>
              <p:nvPr/>
            </p:nvCxnSpPr>
            <p:spPr>
              <a:xfrm>
                <a:off x="818251" y="786911"/>
                <a:ext cx="386580" cy="221876"/>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93FDBC8-7D1D-304B-3C2B-AD044501668E}"/>
                  </a:ext>
                </a:extLst>
              </p:cNvPr>
              <p:cNvCxnSpPr>
                <a:cxnSpLocks/>
                <a:stCxn id="11" idx="2"/>
                <a:endCxn id="12" idx="6"/>
              </p:cNvCxnSpPr>
              <p:nvPr/>
            </p:nvCxnSpPr>
            <p:spPr>
              <a:xfrm flipH="1">
                <a:off x="823849" y="1008788"/>
                <a:ext cx="380982" cy="319364"/>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B464A939-3246-7D0D-407C-F652B357D67E}"/>
                  </a:ext>
                </a:extLst>
              </p:cNvPr>
              <p:cNvCxnSpPr>
                <a:cxnSpLocks/>
                <a:stCxn id="15" idx="2"/>
                <a:endCxn id="12" idx="6"/>
              </p:cNvCxnSpPr>
              <p:nvPr/>
            </p:nvCxnSpPr>
            <p:spPr>
              <a:xfrm flipH="1" flipV="1">
                <a:off x="823845" y="1328152"/>
                <a:ext cx="379859" cy="43703"/>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C7D1BF7D-BA96-8D29-86B7-95313D9F178E}"/>
                  </a:ext>
                </a:extLst>
              </p:cNvPr>
              <p:cNvCxnSpPr>
                <a:cxnSpLocks/>
                <a:stCxn id="17" idx="2"/>
                <a:endCxn id="14" idx="6"/>
              </p:cNvCxnSpPr>
              <p:nvPr/>
            </p:nvCxnSpPr>
            <p:spPr>
              <a:xfrm flipH="1" flipV="1">
                <a:off x="1465933" y="659165"/>
                <a:ext cx="347752" cy="127746"/>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70E17984-7263-D129-D248-6FA59B77EA07}"/>
                  </a:ext>
                </a:extLst>
              </p:cNvPr>
              <p:cNvCxnSpPr>
                <a:cxnSpLocks/>
                <a:stCxn id="15" idx="2"/>
                <a:endCxn id="9" idx="6"/>
              </p:cNvCxnSpPr>
              <p:nvPr/>
            </p:nvCxnSpPr>
            <p:spPr>
              <a:xfrm flipH="1" flipV="1">
                <a:off x="818251" y="786911"/>
                <a:ext cx="385456" cy="584944"/>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BF11A02E-9A93-4AAB-CFC2-D1F7888B8481}"/>
                  </a:ext>
                </a:extLst>
              </p:cNvPr>
              <p:cNvCxnSpPr>
                <a:cxnSpLocks/>
                <a:stCxn id="14" idx="2"/>
                <a:endCxn id="12" idx="6"/>
              </p:cNvCxnSpPr>
              <p:nvPr/>
            </p:nvCxnSpPr>
            <p:spPr>
              <a:xfrm flipH="1">
                <a:off x="823849" y="659165"/>
                <a:ext cx="386589" cy="668987"/>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4BBA36FC-A089-AFDA-D0F2-C632D8DD8D51}"/>
                  </a:ext>
                </a:extLst>
              </p:cNvPr>
              <p:cNvCxnSpPr>
                <a:cxnSpLocks/>
                <a:stCxn id="16" idx="2"/>
                <a:endCxn id="14" idx="6"/>
              </p:cNvCxnSpPr>
              <p:nvPr/>
            </p:nvCxnSpPr>
            <p:spPr>
              <a:xfrm flipH="1" flipV="1">
                <a:off x="1465933" y="659165"/>
                <a:ext cx="347752" cy="653859"/>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E48D94A8-6073-E26C-129D-40A55F92FA0C}"/>
                  </a:ext>
                </a:extLst>
              </p:cNvPr>
              <p:cNvCxnSpPr>
                <a:cxnSpLocks/>
                <a:stCxn id="17" idx="2"/>
                <a:endCxn id="11" idx="6"/>
              </p:cNvCxnSpPr>
              <p:nvPr/>
            </p:nvCxnSpPr>
            <p:spPr>
              <a:xfrm flipH="1">
                <a:off x="1460324" y="786911"/>
                <a:ext cx="353358" cy="221877"/>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AC32E98A-ABED-7795-DA1F-AD5155A427AB}"/>
                  </a:ext>
                </a:extLst>
              </p:cNvPr>
              <p:cNvCxnSpPr>
                <a:cxnSpLocks/>
                <a:stCxn id="16" idx="2"/>
                <a:endCxn id="11" idx="6"/>
              </p:cNvCxnSpPr>
              <p:nvPr/>
            </p:nvCxnSpPr>
            <p:spPr>
              <a:xfrm flipH="1" flipV="1">
                <a:off x="1460324" y="1008788"/>
                <a:ext cx="353358" cy="304233"/>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609D7A24-C32D-E5D8-3B29-4F7CA8620392}"/>
                  </a:ext>
                </a:extLst>
              </p:cNvPr>
              <p:cNvCxnSpPr>
                <a:cxnSpLocks/>
                <a:stCxn id="17" idx="2"/>
                <a:endCxn id="15" idx="6"/>
              </p:cNvCxnSpPr>
              <p:nvPr/>
            </p:nvCxnSpPr>
            <p:spPr>
              <a:xfrm flipH="1">
                <a:off x="1459200" y="786911"/>
                <a:ext cx="354485" cy="584944"/>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DC146DC1-E81D-C26E-AE99-460314EFDCC2}"/>
                  </a:ext>
                </a:extLst>
              </p:cNvPr>
              <p:cNvCxnSpPr>
                <a:cxnSpLocks/>
                <a:stCxn id="16" idx="2"/>
                <a:endCxn id="15" idx="6"/>
              </p:cNvCxnSpPr>
              <p:nvPr/>
            </p:nvCxnSpPr>
            <p:spPr>
              <a:xfrm flipH="1">
                <a:off x="1459200" y="1313033"/>
                <a:ext cx="354485" cy="58834"/>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grpSp>
        <p:cxnSp>
          <p:nvCxnSpPr>
            <p:cNvPr id="8" name="Straight Arrow Connector 7">
              <a:extLst>
                <a:ext uri="{FF2B5EF4-FFF2-40B4-BE49-F238E27FC236}">
                  <a16:creationId xmlns:a16="http://schemas.microsoft.com/office/drawing/2014/main" id="{DF984A77-2236-5F85-5C37-8AB6BBE8FE98}"/>
                </a:ext>
              </a:extLst>
            </p:cNvPr>
            <p:cNvCxnSpPr>
              <a:cxnSpLocks/>
            </p:cNvCxnSpPr>
            <p:nvPr/>
          </p:nvCxnSpPr>
          <p:spPr>
            <a:xfrm flipV="1">
              <a:off x="8217875" y="5439601"/>
              <a:ext cx="369613"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8CD46D90-D78A-F7E5-A2F1-44B8309DA016}"/>
              </a:ext>
            </a:extLst>
          </p:cNvPr>
          <p:cNvGrpSpPr/>
          <p:nvPr/>
        </p:nvGrpSpPr>
        <p:grpSpPr>
          <a:xfrm>
            <a:off x="5495838" y="5317322"/>
            <a:ext cx="1320891" cy="457200"/>
            <a:chOff x="5447930" y="5468362"/>
            <a:chExt cx="1320891" cy="457200"/>
          </a:xfrm>
        </p:grpSpPr>
        <p:pic>
          <p:nvPicPr>
            <p:cNvPr id="37" name="Graphic 36" descr="Database outline">
              <a:extLst>
                <a:ext uri="{FF2B5EF4-FFF2-40B4-BE49-F238E27FC236}">
                  <a16:creationId xmlns:a16="http://schemas.microsoft.com/office/drawing/2014/main" id="{31E69D41-0B5A-6D5D-2BFC-D120237A80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47930" y="5468362"/>
              <a:ext cx="457200" cy="457200"/>
            </a:xfrm>
            <a:prstGeom prst="rect">
              <a:avLst/>
            </a:prstGeom>
          </p:spPr>
        </p:pic>
        <p:grpSp>
          <p:nvGrpSpPr>
            <p:cNvPr id="38" name="Group 37">
              <a:extLst>
                <a:ext uri="{FF2B5EF4-FFF2-40B4-BE49-F238E27FC236}">
                  <a16:creationId xmlns:a16="http://schemas.microsoft.com/office/drawing/2014/main" id="{6C52B113-B1B0-2DA7-CBD6-AD5698C1D81C}"/>
                </a:ext>
              </a:extLst>
            </p:cNvPr>
            <p:cNvGrpSpPr>
              <a:grpSpLocks noChangeAspect="1"/>
            </p:cNvGrpSpPr>
            <p:nvPr/>
          </p:nvGrpSpPr>
          <p:grpSpPr>
            <a:xfrm>
              <a:off x="6271481" y="5551466"/>
              <a:ext cx="497340" cy="323265"/>
              <a:chOff x="562755" y="531422"/>
              <a:chExt cx="1506423" cy="968190"/>
            </a:xfrm>
            <a:solidFill>
              <a:schemeClr val="accent5"/>
            </a:solidFill>
          </p:grpSpPr>
          <p:sp>
            <p:nvSpPr>
              <p:cNvPr id="40" name="Oval 39">
                <a:extLst>
                  <a:ext uri="{FF2B5EF4-FFF2-40B4-BE49-F238E27FC236}">
                    <a16:creationId xmlns:a16="http://schemas.microsoft.com/office/drawing/2014/main" id="{D2E541F2-B8F2-0F4A-2EC2-3583F5BA6F07}"/>
                  </a:ext>
                </a:extLst>
              </p:cNvPr>
              <p:cNvSpPr/>
              <p:nvPr/>
            </p:nvSpPr>
            <p:spPr>
              <a:xfrm>
                <a:off x="562755" y="659168"/>
                <a:ext cx="255495" cy="255495"/>
              </a:xfrm>
              <a:prstGeom prst="ellipse">
                <a:avLst/>
              </a:prstGeom>
              <a:grp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4DDE276D-9ECB-7EFF-9090-D33FFACBD04F}"/>
                  </a:ext>
                </a:extLst>
              </p:cNvPr>
              <p:cNvSpPr/>
              <p:nvPr/>
            </p:nvSpPr>
            <p:spPr>
              <a:xfrm>
                <a:off x="1204830" y="881046"/>
                <a:ext cx="255495" cy="255495"/>
              </a:xfrm>
              <a:prstGeom prst="ellipse">
                <a:avLst/>
              </a:prstGeom>
              <a:grp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A923FB8-FFA5-2937-5985-8465EB0C0E39}"/>
                  </a:ext>
                </a:extLst>
              </p:cNvPr>
              <p:cNvSpPr/>
              <p:nvPr/>
            </p:nvSpPr>
            <p:spPr>
              <a:xfrm>
                <a:off x="568354" y="1200414"/>
                <a:ext cx="255495" cy="255494"/>
              </a:xfrm>
              <a:prstGeom prst="ellipse">
                <a:avLst/>
              </a:prstGeom>
              <a:grp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70312D22-38C2-3511-7A60-2E619390FE42}"/>
                  </a:ext>
                </a:extLst>
              </p:cNvPr>
              <p:cNvSpPr/>
              <p:nvPr/>
            </p:nvSpPr>
            <p:spPr>
              <a:xfrm>
                <a:off x="1210438" y="531422"/>
                <a:ext cx="255495" cy="255495"/>
              </a:xfrm>
              <a:prstGeom prst="ellipse">
                <a:avLst/>
              </a:prstGeom>
              <a:grp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C760FD60-08ED-CAC1-D75F-AF04AF86146A}"/>
                  </a:ext>
                </a:extLst>
              </p:cNvPr>
              <p:cNvSpPr/>
              <p:nvPr/>
            </p:nvSpPr>
            <p:spPr>
              <a:xfrm>
                <a:off x="1203705" y="1244117"/>
                <a:ext cx="255495" cy="255495"/>
              </a:xfrm>
              <a:prstGeom prst="ellipse">
                <a:avLst/>
              </a:prstGeom>
              <a:grp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DA66D404-F2F5-854B-3BAD-AB85F77AEB7F}"/>
                  </a:ext>
                </a:extLst>
              </p:cNvPr>
              <p:cNvSpPr/>
              <p:nvPr/>
            </p:nvSpPr>
            <p:spPr>
              <a:xfrm>
                <a:off x="1813683" y="1185286"/>
                <a:ext cx="255495" cy="255495"/>
              </a:xfrm>
              <a:prstGeom prst="ellipse">
                <a:avLst/>
              </a:prstGeom>
              <a:grp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C3B2BD2D-299D-CC77-ACF8-C38DCBD87F03}"/>
                  </a:ext>
                </a:extLst>
              </p:cNvPr>
              <p:cNvSpPr/>
              <p:nvPr/>
            </p:nvSpPr>
            <p:spPr>
              <a:xfrm>
                <a:off x="1813683" y="659168"/>
                <a:ext cx="255495" cy="255495"/>
              </a:xfrm>
              <a:prstGeom prst="ellipse">
                <a:avLst/>
              </a:prstGeom>
              <a:grp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ABAC98AC-9527-2A9D-9E3E-DF58E2D9CDBB}"/>
                  </a:ext>
                </a:extLst>
              </p:cNvPr>
              <p:cNvCxnSpPr>
                <a:cxnSpLocks/>
                <a:stCxn id="40" idx="6"/>
                <a:endCxn id="47" idx="2"/>
              </p:cNvCxnSpPr>
              <p:nvPr/>
            </p:nvCxnSpPr>
            <p:spPr>
              <a:xfrm flipV="1">
                <a:off x="818250" y="659170"/>
                <a:ext cx="392188" cy="127746"/>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8BB4F869-D1C1-FDB5-4F9C-0A65ECB47F5F}"/>
                  </a:ext>
                </a:extLst>
              </p:cNvPr>
              <p:cNvCxnSpPr>
                <a:cxnSpLocks/>
                <a:stCxn id="40" idx="6"/>
                <a:endCxn id="44" idx="2"/>
              </p:cNvCxnSpPr>
              <p:nvPr/>
            </p:nvCxnSpPr>
            <p:spPr>
              <a:xfrm>
                <a:off x="818250" y="786917"/>
                <a:ext cx="386581" cy="221878"/>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EDF09C94-FCF1-0130-52F4-AC7F66DD5CAF}"/>
                  </a:ext>
                </a:extLst>
              </p:cNvPr>
              <p:cNvCxnSpPr>
                <a:cxnSpLocks/>
                <a:stCxn id="44" idx="2"/>
                <a:endCxn id="46" idx="6"/>
              </p:cNvCxnSpPr>
              <p:nvPr/>
            </p:nvCxnSpPr>
            <p:spPr>
              <a:xfrm flipH="1">
                <a:off x="823848" y="1008795"/>
                <a:ext cx="380982" cy="319368"/>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C2E8A560-72FC-CD53-1AC4-78B1BEE2306B}"/>
                  </a:ext>
                </a:extLst>
              </p:cNvPr>
              <p:cNvCxnSpPr>
                <a:cxnSpLocks/>
                <a:stCxn id="48" idx="2"/>
                <a:endCxn id="46" idx="6"/>
              </p:cNvCxnSpPr>
              <p:nvPr/>
            </p:nvCxnSpPr>
            <p:spPr>
              <a:xfrm flipH="1" flipV="1">
                <a:off x="823846" y="1328160"/>
                <a:ext cx="379858" cy="43704"/>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94F1E832-6EFE-7EC8-1A1A-78714E17F778}"/>
                  </a:ext>
                </a:extLst>
              </p:cNvPr>
              <p:cNvCxnSpPr>
                <a:cxnSpLocks/>
                <a:stCxn id="50" idx="2"/>
                <a:endCxn id="47" idx="6"/>
              </p:cNvCxnSpPr>
              <p:nvPr/>
            </p:nvCxnSpPr>
            <p:spPr>
              <a:xfrm flipH="1" flipV="1">
                <a:off x="1465933" y="659168"/>
                <a:ext cx="347751" cy="127746"/>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43CC4B2E-243D-E6A6-7218-378E65C364E3}"/>
                  </a:ext>
                </a:extLst>
              </p:cNvPr>
              <p:cNvCxnSpPr>
                <a:cxnSpLocks/>
                <a:stCxn id="48" idx="2"/>
                <a:endCxn id="40" idx="6"/>
              </p:cNvCxnSpPr>
              <p:nvPr/>
            </p:nvCxnSpPr>
            <p:spPr>
              <a:xfrm flipH="1" flipV="1">
                <a:off x="818250" y="786917"/>
                <a:ext cx="385457" cy="584949"/>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92FA3B00-3626-5C00-D8A0-BF3B3B5137E4}"/>
                  </a:ext>
                </a:extLst>
              </p:cNvPr>
              <p:cNvCxnSpPr>
                <a:cxnSpLocks/>
                <a:stCxn id="47" idx="2"/>
                <a:endCxn id="46" idx="6"/>
              </p:cNvCxnSpPr>
              <p:nvPr/>
            </p:nvCxnSpPr>
            <p:spPr>
              <a:xfrm flipH="1">
                <a:off x="823848" y="659170"/>
                <a:ext cx="386590" cy="668992"/>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CA555458-B560-141E-77C2-E857FFE8CAD3}"/>
                  </a:ext>
                </a:extLst>
              </p:cNvPr>
              <p:cNvCxnSpPr>
                <a:cxnSpLocks/>
                <a:stCxn id="49" idx="2"/>
                <a:endCxn id="47" idx="6"/>
              </p:cNvCxnSpPr>
              <p:nvPr/>
            </p:nvCxnSpPr>
            <p:spPr>
              <a:xfrm flipH="1" flipV="1">
                <a:off x="1465933" y="659168"/>
                <a:ext cx="347751" cy="653864"/>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59411E1F-79A8-5C66-6AE6-0FC8EC98CD2A}"/>
                  </a:ext>
                </a:extLst>
              </p:cNvPr>
              <p:cNvCxnSpPr>
                <a:cxnSpLocks/>
                <a:stCxn id="50" idx="2"/>
                <a:endCxn id="44" idx="6"/>
              </p:cNvCxnSpPr>
              <p:nvPr/>
            </p:nvCxnSpPr>
            <p:spPr>
              <a:xfrm flipH="1">
                <a:off x="1460325" y="786917"/>
                <a:ext cx="353358" cy="221878"/>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CC9612A5-EB07-B310-C683-4BC13A5B4B93}"/>
                  </a:ext>
                </a:extLst>
              </p:cNvPr>
              <p:cNvCxnSpPr>
                <a:cxnSpLocks/>
                <a:stCxn id="49" idx="2"/>
                <a:endCxn id="44" idx="6"/>
              </p:cNvCxnSpPr>
              <p:nvPr/>
            </p:nvCxnSpPr>
            <p:spPr>
              <a:xfrm flipH="1" flipV="1">
                <a:off x="1460325" y="1008795"/>
                <a:ext cx="353358" cy="304237"/>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04386FF5-0F2D-701A-93D7-EA0AC7E3CE35}"/>
                  </a:ext>
                </a:extLst>
              </p:cNvPr>
              <p:cNvCxnSpPr>
                <a:cxnSpLocks/>
                <a:stCxn id="50" idx="2"/>
                <a:endCxn id="48" idx="6"/>
              </p:cNvCxnSpPr>
              <p:nvPr/>
            </p:nvCxnSpPr>
            <p:spPr>
              <a:xfrm flipH="1">
                <a:off x="1459199" y="786917"/>
                <a:ext cx="354484" cy="584949"/>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72093886-4D4F-2B38-5000-8FA0507AC158}"/>
                  </a:ext>
                </a:extLst>
              </p:cNvPr>
              <p:cNvCxnSpPr>
                <a:cxnSpLocks/>
                <a:stCxn id="49" idx="2"/>
                <a:endCxn id="48" idx="6"/>
              </p:cNvCxnSpPr>
              <p:nvPr/>
            </p:nvCxnSpPr>
            <p:spPr>
              <a:xfrm flipH="1">
                <a:off x="1459199" y="1313032"/>
                <a:ext cx="354484" cy="58834"/>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grpSp>
        <p:cxnSp>
          <p:nvCxnSpPr>
            <p:cNvPr id="39" name="Straight Arrow Connector 38">
              <a:extLst>
                <a:ext uri="{FF2B5EF4-FFF2-40B4-BE49-F238E27FC236}">
                  <a16:creationId xmlns:a16="http://schemas.microsoft.com/office/drawing/2014/main" id="{C9056764-BBF6-B83E-4836-FC9627C2C704}"/>
                </a:ext>
              </a:extLst>
            </p:cNvPr>
            <p:cNvCxnSpPr>
              <a:cxnSpLocks/>
            </p:cNvCxnSpPr>
            <p:nvPr/>
          </p:nvCxnSpPr>
          <p:spPr>
            <a:xfrm flipV="1">
              <a:off x="5870670" y="5716789"/>
              <a:ext cx="369613"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B7410EDD-FDF0-4E18-C76A-AAE7EC9B0996}"/>
              </a:ext>
            </a:extLst>
          </p:cNvPr>
          <p:cNvGrpSpPr/>
          <p:nvPr/>
        </p:nvGrpSpPr>
        <p:grpSpPr>
          <a:xfrm>
            <a:off x="3472912" y="5309186"/>
            <a:ext cx="1274391" cy="457200"/>
            <a:chOff x="3001983" y="5342931"/>
            <a:chExt cx="1274391" cy="457200"/>
          </a:xfrm>
        </p:grpSpPr>
        <p:pic>
          <p:nvPicPr>
            <p:cNvPr id="64" name="Graphic 63" descr="Database outline">
              <a:extLst>
                <a:ext uri="{FF2B5EF4-FFF2-40B4-BE49-F238E27FC236}">
                  <a16:creationId xmlns:a16="http://schemas.microsoft.com/office/drawing/2014/main" id="{A0559FE3-2A0D-0258-85A0-28B8EA014D2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01983" y="5342931"/>
              <a:ext cx="457200" cy="457200"/>
            </a:xfrm>
            <a:prstGeom prst="rect">
              <a:avLst/>
            </a:prstGeom>
          </p:spPr>
        </p:pic>
        <p:grpSp>
          <p:nvGrpSpPr>
            <p:cNvPr id="65" name="Group 64">
              <a:extLst>
                <a:ext uri="{FF2B5EF4-FFF2-40B4-BE49-F238E27FC236}">
                  <a16:creationId xmlns:a16="http://schemas.microsoft.com/office/drawing/2014/main" id="{21F1E284-317B-269D-670F-A89EDEEE09A3}"/>
                </a:ext>
              </a:extLst>
            </p:cNvPr>
            <p:cNvGrpSpPr>
              <a:grpSpLocks noChangeAspect="1"/>
            </p:cNvGrpSpPr>
            <p:nvPr/>
          </p:nvGrpSpPr>
          <p:grpSpPr>
            <a:xfrm>
              <a:off x="3779034" y="5408675"/>
              <a:ext cx="497340" cy="323265"/>
              <a:chOff x="562755" y="531422"/>
              <a:chExt cx="1506423" cy="968190"/>
            </a:xfrm>
            <a:solidFill>
              <a:schemeClr val="accent6"/>
            </a:solidFill>
          </p:grpSpPr>
          <p:sp>
            <p:nvSpPr>
              <p:cNvPr id="67" name="Oval 66">
                <a:extLst>
                  <a:ext uri="{FF2B5EF4-FFF2-40B4-BE49-F238E27FC236}">
                    <a16:creationId xmlns:a16="http://schemas.microsoft.com/office/drawing/2014/main" id="{C5BF2ED8-638F-06FA-21B8-4F49CE7EB8EA}"/>
                  </a:ext>
                </a:extLst>
              </p:cNvPr>
              <p:cNvSpPr/>
              <p:nvPr/>
            </p:nvSpPr>
            <p:spPr>
              <a:xfrm>
                <a:off x="562755" y="659168"/>
                <a:ext cx="255495" cy="255495"/>
              </a:xfrm>
              <a:prstGeom prst="ellipse">
                <a:avLst/>
              </a:prstGeom>
              <a:grp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FB540F4-C923-85AF-21B7-8F789AFCC8AA}"/>
                  </a:ext>
                </a:extLst>
              </p:cNvPr>
              <p:cNvSpPr/>
              <p:nvPr/>
            </p:nvSpPr>
            <p:spPr>
              <a:xfrm>
                <a:off x="1204830" y="881046"/>
                <a:ext cx="255495" cy="255495"/>
              </a:xfrm>
              <a:prstGeom prst="ellipse">
                <a:avLst/>
              </a:prstGeom>
              <a:grp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0BE1EB1-9D16-7EC1-9A61-41E3D6B6D031}"/>
                  </a:ext>
                </a:extLst>
              </p:cNvPr>
              <p:cNvSpPr/>
              <p:nvPr/>
            </p:nvSpPr>
            <p:spPr>
              <a:xfrm>
                <a:off x="568354" y="1200414"/>
                <a:ext cx="255495" cy="255494"/>
              </a:xfrm>
              <a:prstGeom prst="ellipse">
                <a:avLst/>
              </a:prstGeom>
              <a:grp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2DF389CB-3EA8-33F6-D0E2-FF31FE7EA65F}"/>
                  </a:ext>
                </a:extLst>
              </p:cNvPr>
              <p:cNvSpPr/>
              <p:nvPr/>
            </p:nvSpPr>
            <p:spPr>
              <a:xfrm>
                <a:off x="1210438" y="531422"/>
                <a:ext cx="255495" cy="255495"/>
              </a:xfrm>
              <a:prstGeom prst="ellipse">
                <a:avLst/>
              </a:prstGeom>
              <a:grp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74E4817F-60DE-05F7-48B1-B4790783A243}"/>
                  </a:ext>
                </a:extLst>
              </p:cNvPr>
              <p:cNvSpPr/>
              <p:nvPr/>
            </p:nvSpPr>
            <p:spPr>
              <a:xfrm>
                <a:off x="1203705" y="1244117"/>
                <a:ext cx="255495" cy="255495"/>
              </a:xfrm>
              <a:prstGeom prst="ellipse">
                <a:avLst/>
              </a:prstGeom>
              <a:grp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9897E6DE-E321-F336-33F9-11F5B454C004}"/>
                  </a:ext>
                </a:extLst>
              </p:cNvPr>
              <p:cNvSpPr/>
              <p:nvPr/>
            </p:nvSpPr>
            <p:spPr>
              <a:xfrm>
                <a:off x="1813683" y="1185286"/>
                <a:ext cx="255495" cy="255495"/>
              </a:xfrm>
              <a:prstGeom prst="ellipse">
                <a:avLst/>
              </a:prstGeom>
              <a:grp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0A6A1FD9-7C12-5995-2F81-A35FC530ABF5}"/>
                  </a:ext>
                </a:extLst>
              </p:cNvPr>
              <p:cNvSpPr/>
              <p:nvPr/>
            </p:nvSpPr>
            <p:spPr>
              <a:xfrm>
                <a:off x="1813683" y="659168"/>
                <a:ext cx="255495" cy="255495"/>
              </a:xfrm>
              <a:prstGeom prst="ellipse">
                <a:avLst/>
              </a:prstGeom>
              <a:grp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C6129C61-C39F-B6C8-1B7B-1ECA4A0B9B07}"/>
                  </a:ext>
                </a:extLst>
              </p:cNvPr>
              <p:cNvCxnSpPr>
                <a:cxnSpLocks/>
                <a:stCxn id="67" idx="6"/>
                <a:endCxn id="70" idx="2"/>
              </p:cNvCxnSpPr>
              <p:nvPr/>
            </p:nvCxnSpPr>
            <p:spPr>
              <a:xfrm flipV="1">
                <a:off x="818250" y="659170"/>
                <a:ext cx="392188" cy="127746"/>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B86E1330-3D26-B2E8-92B8-C828426D16A5}"/>
                  </a:ext>
                </a:extLst>
              </p:cNvPr>
              <p:cNvCxnSpPr>
                <a:cxnSpLocks/>
                <a:stCxn id="67" idx="6"/>
                <a:endCxn id="68" idx="2"/>
              </p:cNvCxnSpPr>
              <p:nvPr/>
            </p:nvCxnSpPr>
            <p:spPr>
              <a:xfrm>
                <a:off x="818250" y="786917"/>
                <a:ext cx="386581" cy="221878"/>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0518B5BD-644C-D03C-7444-C38169852409}"/>
                  </a:ext>
                </a:extLst>
              </p:cNvPr>
              <p:cNvCxnSpPr>
                <a:cxnSpLocks/>
                <a:stCxn id="68" idx="2"/>
                <a:endCxn id="69" idx="6"/>
              </p:cNvCxnSpPr>
              <p:nvPr/>
            </p:nvCxnSpPr>
            <p:spPr>
              <a:xfrm flipH="1">
                <a:off x="823848" y="1008795"/>
                <a:ext cx="380982" cy="319368"/>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027D18E3-1BB4-980A-FB76-F4C801BD7954}"/>
                  </a:ext>
                </a:extLst>
              </p:cNvPr>
              <p:cNvCxnSpPr>
                <a:cxnSpLocks/>
                <a:stCxn id="71" idx="2"/>
                <a:endCxn id="69" idx="6"/>
              </p:cNvCxnSpPr>
              <p:nvPr/>
            </p:nvCxnSpPr>
            <p:spPr>
              <a:xfrm flipH="1" flipV="1">
                <a:off x="823846" y="1328160"/>
                <a:ext cx="379858" cy="43704"/>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2E40D701-BBDC-FD87-4561-315565AD98C1}"/>
                  </a:ext>
                </a:extLst>
              </p:cNvPr>
              <p:cNvCxnSpPr>
                <a:cxnSpLocks/>
                <a:stCxn id="73" idx="2"/>
                <a:endCxn id="70" idx="6"/>
              </p:cNvCxnSpPr>
              <p:nvPr/>
            </p:nvCxnSpPr>
            <p:spPr>
              <a:xfrm flipH="1" flipV="1">
                <a:off x="1465933" y="659168"/>
                <a:ext cx="347751" cy="127746"/>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8CD090A5-1C8E-A9B2-A13F-21D4DD061A74}"/>
                  </a:ext>
                </a:extLst>
              </p:cNvPr>
              <p:cNvCxnSpPr>
                <a:cxnSpLocks/>
                <a:stCxn id="71" idx="2"/>
                <a:endCxn id="67" idx="6"/>
              </p:cNvCxnSpPr>
              <p:nvPr/>
            </p:nvCxnSpPr>
            <p:spPr>
              <a:xfrm flipH="1" flipV="1">
                <a:off x="818250" y="786917"/>
                <a:ext cx="385457" cy="584949"/>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BFC893C5-DE80-3E35-7C30-67539D6C07FB}"/>
                  </a:ext>
                </a:extLst>
              </p:cNvPr>
              <p:cNvCxnSpPr>
                <a:cxnSpLocks/>
                <a:stCxn id="70" idx="2"/>
                <a:endCxn id="69" idx="6"/>
              </p:cNvCxnSpPr>
              <p:nvPr/>
            </p:nvCxnSpPr>
            <p:spPr>
              <a:xfrm flipH="1">
                <a:off x="823848" y="659170"/>
                <a:ext cx="386590" cy="668992"/>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10D0FB30-8A94-D3C6-0278-23500532824B}"/>
                  </a:ext>
                </a:extLst>
              </p:cNvPr>
              <p:cNvCxnSpPr>
                <a:cxnSpLocks/>
                <a:stCxn id="72" idx="2"/>
                <a:endCxn id="70" idx="6"/>
              </p:cNvCxnSpPr>
              <p:nvPr/>
            </p:nvCxnSpPr>
            <p:spPr>
              <a:xfrm flipH="1" flipV="1">
                <a:off x="1465933" y="659168"/>
                <a:ext cx="347751" cy="653864"/>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723F91B6-D990-5E0C-4DF6-90D48B64CFC8}"/>
                  </a:ext>
                </a:extLst>
              </p:cNvPr>
              <p:cNvCxnSpPr>
                <a:cxnSpLocks/>
                <a:stCxn id="73" idx="2"/>
                <a:endCxn id="68" idx="6"/>
              </p:cNvCxnSpPr>
              <p:nvPr/>
            </p:nvCxnSpPr>
            <p:spPr>
              <a:xfrm flipH="1">
                <a:off x="1460325" y="786917"/>
                <a:ext cx="353358" cy="221878"/>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86A14FA7-84B1-03C6-FD73-AC3DEDF94483}"/>
                  </a:ext>
                </a:extLst>
              </p:cNvPr>
              <p:cNvCxnSpPr>
                <a:cxnSpLocks/>
                <a:stCxn id="72" idx="2"/>
                <a:endCxn id="68" idx="6"/>
              </p:cNvCxnSpPr>
              <p:nvPr/>
            </p:nvCxnSpPr>
            <p:spPr>
              <a:xfrm flipH="1" flipV="1">
                <a:off x="1460325" y="1008795"/>
                <a:ext cx="353358" cy="304237"/>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6CE37009-B955-8E69-9A3D-9720A6B0F5A1}"/>
                  </a:ext>
                </a:extLst>
              </p:cNvPr>
              <p:cNvCxnSpPr>
                <a:cxnSpLocks/>
                <a:stCxn id="73" idx="2"/>
                <a:endCxn id="71" idx="6"/>
              </p:cNvCxnSpPr>
              <p:nvPr/>
            </p:nvCxnSpPr>
            <p:spPr>
              <a:xfrm flipH="1">
                <a:off x="1459199" y="786917"/>
                <a:ext cx="354484" cy="584949"/>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6F3928A2-45B8-CC6B-B600-E22CC602A7A7}"/>
                  </a:ext>
                </a:extLst>
              </p:cNvPr>
              <p:cNvCxnSpPr>
                <a:cxnSpLocks/>
                <a:stCxn id="72" idx="2"/>
                <a:endCxn id="71" idx="6"/>
              </p:cNvCxnSpPr>
              <p:nvPr/>
            </p:nvCxnSpPr>
            <p:spPr>
              <a:xfrm flipH="1">
                <a:off x="1459199" y="1313032"/>
                <a:ext cx="354484" cy="58834"/>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grpSp>
        <p:cxnSp>
          <p:nvCxnSpPr>
            <p:cNvPr id="66" name="Straight Arrow Connector 65">
              <a:extLst>
                <a:ext uri="{FF2B5EF4-FFF2-40B4-BE49-F238E27FC236}">
                  <a16:creationId xmlns:a16="http://schemas.microsoft.com/office/drawing/2014/main" id="{63BA594B-B7EA-BEDB-E8EC-7AFF1AF6F50A}"/>
                </a:ext>
              </a:extLst>
            </p:cNvPr>
            <p:cNvCxnSpPr>
              <a:cxnSpLocks/>
            </p:cNvCxnSpPr>
            <p:nvPr/>
          </p:nvCxnSpPr>
          <p:spPr>
            <a:xfrm flipV="1">
              <a:off x="3397221" y="5591389"/>
              <a:ext cx="369613"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86" name="Graphic 85" descr="Cloud outline">
            <a:extLst>
              <a:ext uri="{FF2B5EF4-FFF2-40B4-BE49-F238E27FC236}">
                <a16:creationId xmlns:a16="http://schemas.microsoft.com/office/drawing/2014/main" id="{0A10D437-9A32-D969-1D0B-8E1DEF9382C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07019" y="1440399"/>
            <a:ext cx="3555921" cy="2845143"/>
          </a:xfrm>
          <a:prstGeom prst="rect">
            <a:avLst/>
          </a:prstGeom>
        </p:spPr>
      </p:pic>
      <p:cxnSp>
        <p:nvCxnSpPr>
          <p:cNvPr id="87" name="Straight Arrow Connector 86">
            <a:extLst>
              <a:ext uri="{FF2B5EF4-FFF2-40B4-BE49-F238E27FC236}">
                <a16:creationId xmlns:a16="http://schemas.microsoft.com/office/drawing/2014/main" id="{0B9B457F-AE83-D9B1-DF32-A31385A410A0}"/>
              </a:ext>
            </a:extLst>
          </p:cNvPr>
          <p:cNvCxnSpPr/>
          <p:nvPr/>
        </p:nvCxnSpPr>
        <p:spPr>
          <a:xfrm flipV="1">
            <a:off x="4316765" y="3555792"/>
            <a:ext cx="763698" cy="776228"/>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3A50578A-2D10-5CCD-5062-29B859EFF100}"/>
              </a:ext>
            </a:extLst>
          </p:cNvPr>
          <p:cNvCxnSpPr>
            <a:cxnSpLocks/>
          </p:cNvCxnSpPr>
          <p:nvPr/>
        </p:nvCxnSpPr>
        <p:spPr>
          <a:xfrm flipH="1" flipV="1">
            <a:off x="6943112" y="3529737"/>
            <a:ext cx="898521" cy="847473"/>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B1DC5858-4899-6ECA-112B-EA5004DC4F43}"/>
              </a:ext>
            </a:extLst>
          </p:cNvPr>
          <p:cNvCxnSpPr>
            <a:cxnSpLocks/>
          </p:cNvCxnSpPr>
          <p:nvPr/>
        </p:nvCxnSpPr>
        <p:spPr>
          <a:xfrm flipV="1">
            <a:off x="6023304" y="3555792"/>
            <a:ext cx="0" cy="803962"/>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7FA7E4F1-23D9-DC16-327F-2FCC955C0A85}"/>
              </a:ext>
            </a:extLst>
          </p:cNvPr>
          <p:cNvSpPr txBox="1"/>
          <p:nvPr/>
        </p:nvSpPr>
        <p:spPr>
          <a:xfrm>
            <a:off x="6731076" y="3028440"/>
            <a:ext cx="805029" cy="369332"/>
          </a:xfrm>
          <a:prstGeom prst="rect">
            <a:avLst/>
          </a:prstGeom>
          <a:noFill/>
        </p:spPr>
        <p:txBody>
          <a:bodyPr wrap="none" rtlCol="0">
            <a:spAutoFit/>
          </a:bodyPr>
          <a:lstStyle/>
          <a:p>
            <a:r>
              <a:rPr lang="en-US" dirty="0"/>
              <a:t>Server</a:t>
            </a:r>
          </a:p>
        </p:txBody>
      </p:sp>
      <p:cxnSp>
        <p:nvCxnSpPr>
          <p:cNvPr id="232" name="Straight Arrow Connector 231">
            <a:extLst>
              <a:ext uri="{FF2B5EF4-FFF2-40B4-BE49-F238E27FC236}">
                <a16:creationId xmlns:a16="http://schemas.microsoft.com/office/drawing/2014/main" id="{BA6FAE04-719C-0FA9-DC17-36D5B1133F7A}"/>
              </a:ext>
            </a:extLst>
          </p:cNvPr>
          <p:cNvCxnSpPr>
            <a:cxnSpLocks/>
          </p:cNvCxnSpPr>
          <p:nvPr/>
        </p:nvCxnSpPr>
        <p:spPr>
          <a:xfrm flipH="1">
            <a:off x="4347041" y="3630956"/>
            <a:ext cx="749115" cy="785048"/>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3" name="Straight Arrow Connector 232">
            <a:extLst>
              <a:ext uri="{FF2B5EF4-FFF2-40B4-BE49-F238E27FC236}">
                <a16:creationId xmlns:a16="http://schemas.microsoft.com/office/drawing/2014/main" id="{DCE2A136-2457-373C-3545-E617E16D4523}"/>
              </a:ext>
            </a:extLst>
          </p:cNvPr>
          <p:cNvCxnSpPr>
            <a:cxnSpLocks/>
            <a:endCxn id="236" idx="0"/>
          </p:cNvCxnSpPr>
          <p:nvPr/>
        </p:nvCxnSpPr>
        <p:spPr>
          <a:xfrm>
            <a:off x="6142766" y="3592500"/>
            <a:ext cx="5600" cy="805199"/>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4" name="Straight Arrow Connector 233">
            <a:extLst>
              <a:ext uri="{FF2B5EF4-FFF2-40B4-BE49-F238E27FC236}">
                <a16:creationId xmlns:a16="http://schemas.microsoft.com/office/drawing/2014/main" id="{72AF47F1-A86F-AA49-C762-9BFC9B8C53C2}"/>
              </a:ext>
            </a:extLst>
          </p:cNvPr>
          <p:cNvCxnSpPr>
            <a:cxnSpLocks/>
          </p:cNvCxnSpPr>
          <p:nvPr/>
        </p:nvCxnSpPr>
        <p:spPr>
          <a:xfrm>
            <a:off x="7023468" y="3498496"/>
            <a:ext cx="948055" cy="863892"/>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235" name="Picture 234">
            <a:extLst>
              <a:ext uri="{FF2B5EF4-FFF2-40B4-BE49-F238E27FC236}">
                <a16:creationId xmlns:a16="http://schemas.microsoft.com/office/drawing/2014/main" id="{2CCD0DEA-A9D1-3144-61EC-6EF4B31549FB}"/>
              </a:ext>
            </a:extLst>
          </p:cNvPr>
          <p:cNvPicPr>
            <a:picLocks noChangeAspect="1"/>
          </p:cNvPicPr>
          <p:nvPr/>
        </p:nvPicPr>
        <p:blipFill rotWithShape="1">
          <a:blip r:embed="rId12"/>
          <a:srcRect r="6309" b="6897"/>
          <a:stretch/>
        </p:blipFill>
        <p:spPr>
          <a:xfrm>
            <a:off x="3702167" y="4391690"/>
            <a:ext cx="889676" cy="929599"/>
          </a:xfrm>
          <a:prstGeom prst="rect">
            <a:avLst/>
          </a:prstGeom>
        </p:spPr>
      </p:pic>
      <p:pic>
        <p:nvPicPr>
          <p:cNvPr id="236" name="Picture 235">
            <a:extLst>
              <a:ext uri="{FF2B5EF4-FFF2-40B4-BE49-F238E27FC236}">
                <a16:creationId xmlns:a16="http://schemas.microsoft.com/office/drawing/2014/main" id="{E5A0F4CA-75B9-114A-741F-EBA7CE088B58}"/>
              </a:ext>
            </a:extLst>
          </p:cNvPr>
          <p:cNvPicPr>
            <a:picLocks noChangeAspect="1"/>
          </p:cNvPicPr>
          <p:nvPr/>
        </p:nvPicPr>
        <p:blipFill rotWithShape="1">
          <a:blip r:embed="rId12"/>
          <a:srcRect r="6309" b="6897"/>
          <a:stretch/>
        </p:blipFill>
        <p:spPr>
          <a:xfrm>
            <a:off x="5703528" y="4397699"/>
            <a:ext cx="889676" cy="929599"/>
          </a:xfrm>
          <a:prstGeom prst="rect">
            <a:avLst/>
          </a:prstGeom>
        </p:spPr>
      </p:pic>
      <p:pic>
        <p:nvPicPr>
          <p:cNvPr id="237" name="Picture 236">
            <a:extLst>
              <a:ext uri="{FF2B5EF4-FFF2-40B4-BE49-F238E27FC236}">
                <a16:creationId xmlns:a16="http://schemas.microsoft.com/office/drawing/2014/main" id="{703F53B6-3650-F5C0-8989-10DA02981034}"/>
              </a:ext>
            </a:extLst>
          </p:cNvPr>
          <p:cNvPicPr>
            <a:picLocks noChangeAspect="1"/>
          </p:cNvPicPr>
          <p:nvPr/>
        </p:nvPicPr>
        <p:blipFill rotWithShape="1">
          <a:blip r:embed="rId12"/>
          <a:srcRect r="6309" b="6897"/>
          <a:stretch/>
        </p:blipFill>
        <p:spPr>
          <a:xfrm>
            <a:off x="7665341" y="4359754"/>
            <a:ext cx="933397" cy="975282"/>
          </a:xfrm>
          <a:prstGeom prst="rect">
            <a:avLst/>
          </a:prstGeom>
        </p:spPr>
      </p:pic>
      <p:sp>
        <p:nvSpPr>
          <p:cNvPr id="239" name="思想气泡: 云 254">
            <a:extLst>
              <a:ext uri="{FF2B5EF4-FFF2-40B4-BE49-F238E27FC236}">
                <a16:creationId xmlns:a16="http://schemas.microsoft.com/office/drawing/2014/main" id="{FB7BD9D6-184A-0016-685D-C59640C95CB8}"/>
              </a:ext>
            </a:extLst>
          </p:cNvPr>
          <p:cNvSpPr/>
          <p:nvPr/>
        </p:nvSpPr>
        <p:spPr>
          <a:xfrm rot="11051228">
            <a:off x="4880563" y="5944674"/>
            <a:ext cx="1194212" cy="827332"/>
          </a:xfrm>
          <a:prstGeom prst="cloudCallout">
            <a:avLst>
              <a:gd name="adj1" fmla="val -14918"/>
              <a:gd name="adj2" fmla="val 70715"/>
            </a:avLst>
          </a:prstGeom>
          <a:noFill/>
          <a:ln>
            <a:solidFill>
              <a:schemeClr val="accent5"/>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350"/>
          </a:p>
        </p:txBody>
      </p:sp>
      <p:sp>
        <p:nvSpPr>
          <p:cNvPr id="240" name="思想气泡: 云 254">
            <a:extLst>
              <a:ext uri="{FF2B5EF4-FFF2-40B4-BE49-F238E27FC236}">
                <a16:creationId xmlns:a16="http://schemas.microsoft.com/office/drawing/2014/main" id="{8DFA0A1D-C11A-99FC-F1D0-FBD6A7901384}"/>
              </a:ext>
            </a:extLst>
          </p:cNvPr>
          <p:cNvSpPr/>
          <p:nvPr/>
        </p:nvSpPr>
        <p:spPr>
          <a:xfrm rot="11051228">
            <a:off x="2628643" y="5932388"/>
            <a:ext cx="1451640" cy="960362"/>
          </a:xfrm>
          <a:prstGeom prst="cloudCallout">
            <a:avLst>
              <a:gd name="adj1" fmla="val -17361"/>
              <a:gd name="adj2" fmla="val 68030"/>
            </a:avLst>
          </a:prstGeom>
          <a:noFill/>
          <a:ln>
            <a:solidFill>
              <a:srgbClr val="8ABB6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350"/>
          </a:p>
        </p:txBody>
      </p:sp>
      <p:sp>
        <p:nvSpPr>
          <p:cNvPr id="241" name="思想气泡: 云 254">
            <a:extLst>
              <a:ext uri="{FF2B5EF4-FFF2-40B4-BE49-F238E27FC236}">
                <a16:creationId xmlns:a16="http://schemas.microsoft.com/office/drawing/2014/main" id="{DFDEF121-F90F-6825-3426-18949AABAF0E}"/>
              </a:ext>
            </a:extLst>
          </p:cNvPr>
          <p:cNvSpPr/>
          <p:nvPr/>
        </p:nvSpPr>
        <p:spPr>
          <a:xfrm rot="11051228">
            <a:off x="6946471" y="6027107"/>
            <a:ext cx="1208014" cy="763028"/>
          </a:xfrm>
          <a:prstGeom prst="cloudCallout">
            <a:avLst>
              <a:gd name="adj1" fmla="val -16385"/>
              <a:gd name="adj2" fmla="val 88173"/>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350"/>
          </a:p>
        </p:txBody>
      </p:sp>
      <p:pic>
        <p:nvPicPr>
          <p:cNvPr id="246" name="Picture 245">
            <a:extLst>
              <a:ext uri="{FF2B5EF4-FFF2-40B4-BE49-F238E27FC236}">
                <a16:creationId xmlns:a16="http://schemas.microsoft.com/office/drawing/2014/main" id="{D5863680-0C86-6C57-25E4-F28C61016193}"/>
              </a:ext>
            </a:extLst>
          </p:cNvPr>
          <p:cNvPicPr>
            <a:picLocks noChangeAspect="1"/>
          </p:cNvPicPr>
          <p:nvPr/>
        </p:nvPicPr>
        <p:blipFill>
          <a:blip r:embed="rId13"/>
          <a:stretch>
            <a:fillRect/>
          </a:stretch>
        </p:blipFill>
        <p:spPr>
          <a:xfrm>
            <a:off x="2906697" y="5896023"/>
            <a:ext cx="972117" cy="576069"/>
          </a:xfrm>
          <a:prstGeom prst="rect">
            <a:avLst/>
          </a:prstGeom>
        </p:spPr>
      </p:pic>
      <p:pic>
        <p:nvPicPr>
          <p:cNvPr id="247" name="Picture 246">
            <a:extLst>
              <a:ext uri="{FF2B5EF4-FFF2-40B4-BE49-F238E27FC236}">
                <a16:creationId xmlns:a16="http://schemas.microsoft.com/office/drawing/2014/main" id="{DD836366-A1D5-0B99-E350-179DFBA79911}"/>
              </a:ext>
            </a:extLst>
          </p:cNvPr>
          <p:cNvPicPr>
            <a:picLocks noChangeAspect="1"/>
          </p:cNvPicPr>
          <p:nvPr/>
        </p:nvPicPr>
        <p:blipFill>
          <a:blip r:embed="rId14"/>
          <a:stretch>
            <a:fillRect/>
          </a:stretch>
        </p:blipFill>
        <p:spPr>
          <a:xfrm>
            <a:off x="5263117" y="5888508"/>
            <a:ext cx="655853" cy="571615"/>
          </a:xfrm>
          <a:prstGeom prst="rect">
            <a:avLst/>
          </a:prstGeom>
        </p:spPr>
      </p:pic>
      <p:pic>
        <p:nvPicPr>
          <p:cNvPr id="248" name="Picture 247">
            <a:extLst>
              <a:ext uri="{FF2B5EF4-FFF2-40B4-BE49-F238E27FC236}">
                <a16:creationId xmlns:a16="http://schemas.microsoft.com/office/drawing/2014/main" id="{4F67767D-7A6E-82D2-223F-74E754934F93}"/>
              </a:ext>
            </a:extLst>
          </p:cNvPr>
          <p:cNvPicPr>
            <a:picLocks noChangeAspect="1"/>
          </p:cNvPicPr>
          <p:nvPr/>
        </p:nvPicPr>
        <p:blipFill>
          <a:blip r:embed="rId15"/>
          <a:stretch>
            <a:fillRect/>
          </a:stretch>
        </p:blipFill>
        <p:spPr>
          <a:xfrm>
            <a:off x="7233078" y="5961708"/>
            <a:ext cx="606053" cy="552130"/>
          </a:xfrm>
          <a:prstGeom prst="rect">
            <a:avLst/>
          </a:prstGeom>
        </p:spPr>
      </p:pic>
      <p:pic>
        <p:nvPicPr>
          <p:cNvPr id="249" name="Picture 248">
            <a:extLst>
              <a:ext uri="{FF2B5EF4-FFF2-40B4-BE49-F238E27FC236}">
                <a16:creationId xmlns:a16="http://schemas.microsoft.com/office/drawing/2014/main" id="{5C2AAC36-4ECF-FB40-C8DB-D31810D349FD}"/>
              </a:ext>
            </a:extLst>
          </p:cNvPr>
          <p:cNvPicPr>
            <a:picLocks noChangeAspect="1"/>
          </p:cNvPicPr>
          <p:nvPr/>
        </p:nvPicPr>
        <p:blipFill>
          <a:blip r:embed="rId16"/>
          <a:stretch>
            <a:fillRect/>
          </a:stretch>
        </p:blipFill>
        <p:spPr>
          <a:xfrm>
            <a:off x="3918891" y="3397772"/>
            <a:ext cx="578581" cy="907415"/>
          </a:xfrm>
          <a:prstGeom prst="rect">
            <a:avLst/>
          </a:prstGeom>
        </p:spPr>
      </p:pic>
      <p:pic>
        <p:nvPicPr>
          <p:cNvPr id="250" name="Picture 249">
            <a:extLst>
              <a:ext uri="{FF2B5EF4-FFF2-40B4-BE49-F238E27FC236}">
                <a16:creationId xmlns:a16="http://schemas.microsoft.com/office/drawing/2014/main" id="{A9A1FD02-0DFE-DCB9-D927-6966ECADE126}"/>
              </a:ext>
            </a:extLst>
          </p:cNvPr>
          <p:cNvPicPr>
            <a:picLocks noChangeAspect="1"/>
          </p:cNvPicPr>
          <p:nvPr/>
        </p:nvPicPr>
        <p:blipFill>
          <a:blip r:embed="rId17"/>
          <a:stretch>
            <a:fillRect/>
          </a:stretch>
        </p:blipFill>
        <p:spPr>
          <a:xfrm>
            <a:off x="5333946" y="3622166"/>
            <a:ext cx="642487" cy="583181"/>
          </a:xfrm>
          <a:prstGeom prst="rect">
            <a:avLst/>
          </a:prstGeom>
        </p:spPr>
      </p:pic>
      <p:pic>
        <p:nvPicPr>
          <p:cNvPr id="251" name="Picture 250">
            <a:extLst>
              <a:ext uri="{FF2B5EF4-FFF2-40B4-BE49-F238E27FC236}">
                <a16:creationId xmlns:a16="http://schemas.microsoft.com/office/drawing/2014/main" id="{3A061BAC-F779-5507-E686-BD567F6DA7AB}"/>
              </a:ext>
            </a:extLst>
          </p:cNvPr>
          <p:cNvPicPr>
            <a:picLocks noChangeAspect="1"/>
          </p:cNvPicPr>
          <p:nvPr/>
        </p:nvPicPr>
        <p:blipFill>
          <a:blip r:embed="rId18"/>
          <a:stretch>
            <a:fillRect/>
          </a:stretch>
        </p:blipFill>
        <p:spPr>
          <a:xfrm>
            <a:off x="6613241" y="3665933"/>
            <a:ext cx="588925" cy="555945"/>
          </a:xfrm>
          <a:prstGeom prst="rect">
            <a:avLst/>
          </a:prstGeom>
        </p:spPr>
      </p:pic>
      <p:pic>
        <p:nvPicPr>
          <p:cNvPr id="252" name="Picture 251">
            <a:extLst>
              <a:ext uri="{FF2B5EF4-FFF2-40B4-BE49-F238E27FC236}">
                <a16:creationId xmlns:a16="http://schemas.microsoft.com/office/drawing/2014/main" id="{FC945E78-5651-454C-6FFF-7030464572C1}"/>
              </a:ext>
            </a:extLst>
          </p:cNvPr>
          <p:cNvPicPr>
            <a:picLocks noChangeAspect="1"/>
          </p:cNvPicPr>
          <p:nvPr/>
        </p:nvPicPr>
        <p:blipFill>
          <a:blip r:embed="rId19"/>
          <a:stretch>
            <a:fillRect/>
          </a:stretch>
        </p:blipFill>
        <p:spPr>
          <a:xfrm>
            <a:off x="5220573" y="2398255"/>
            <a:ext cx="1199731" cy="1105942"/>
          </a:xfrm>
          <a:prstGeom prst="rect">
            <a:avLst/>
          </a:prstGeom>
        </p:spPr>
      </p:pic>
      <p:pic>
        <p:nvPicPr>
          <p:cNvPr id="13" name="Picture 12">
            <a:extLst>
              <a:ext uri="{FF2B5EF4-FFF2-40B4-BE49-F238E27FC236}">
                <a16:creationId xmlns:a16="http://schemas.microsoft.com/office/drawing/2014/main" id="{A0E29232-FC31-66D4-9833-474B18E82C3A}"/>
              </a:ext>
            </a:extLst>
          </p:cNvPr>
          <p:cNvPicPr>
            <a:picLocks noChangeAspect="1"/>
          </p:cNvPicPr>
          <p:nvPr/>
        </p:nvPicPr>
        <p:blipFill>
          <a:blip r:embed="rId20"/>
          <a:stretch>
            <a:fillRect/>
          </a:stretch>
        </p:blipFill>
        <p:spPr>
          <a:xfrm>
            <a:off x="2798356" y="6412569"/>
            <a:ext cx="1068716" cy="464278"/>
          </a:xfrm>
          <a:prstGeom prst="rect">
            <a:avLst/>
          </a:prstGeom>
        </p:spPr>
      </p:pic>
      <p:pic>
        <p:nvPicPr>
          <p:cNvPr id="23" name="Picture 22">
            <a:extLst>
              <a:ext uri="{FF2B5EF4-FFF2-40B4-BE49-F238E27FC236}">
                <a16:creationId xmlns:a16="http://schemas.microsoft.com/office/drawing/2014/main" id="{3F396005-1773-5BCB-3E51-D4800EF83FD5}"/>
              </a:ext>
            </a:extLst>
          </p:cNvPr>
          <p:cNvPicPr>
            <a:picLocks noChangeAspect="1"/>
          </p:cNvPicPr>
          <p:nvPr/>
        </p:nvPicPr>
        <p:blipFill>
          <a:blip r:embed="rId21"/>
          <a:stretch>
            <a:fillRect/>
          </a:stretch>
        </p:blipFill>
        <p:spPr>
          <a:xfrm>
            <a:off x="5022744" y="6426489"/>
            <a:ext cx="1174311" cy="382738"/>
          </a:xfrm>
          <a:prstGeom prst="rect">
            <a:avLst/>
          </a:prstGeom>
        </p:spPr>
      </p:pic>
      <p:sp>
        <p:nvSpPr>
          <p:cNvPr id="10" name="TextBox 9">
            <a:extLst>
              <a:ext uri="{FF2B5EF4-FFF2-40B4-BE49-F238E27FC236}">
                <a16:creationId xmlns:a16="http://schemas.microsoft.com/office/drawing/2014/main" id="{B14BFEDE-D526-9E7E-C5B5-F5494D9A90F1}"/>
              </a:ext>
            </a:extLst>
          </p:cNvPr>
          <p:cNvSpPr txBox="1"/>
          <p:nvPr/>
        </p:nvSpPr>
        <p:spPr>
          <a:xfrm>
            <a:off x="126278" y="1307744"/>
            <a:ext cx="3757529" cy="509370"/>
          </a:xfrm>
          <a:prstGeom prst="rect">
            <a:avLst/>
          </a:prstGeom>
          <a:noFill/>
        </p:spPr>
        <p:txBody>
          <a:bodyPr wrap="square" rtlCol="0">
            <a:spAutoFit/>
          </a:bodyPr>
          <a:lstStyle/>
          <a:p>
            <a:pPr marL="726948" lvl="2" indent="-342900">
              <a:lnSpc>
                <a:spcPct val="150000"/>
              </a:lnSpc>
              <a:spcBef>
                <a:spcPts val="500"/>
              </a:spcBef>
              <a:buFont typeface="Wingdings" pitchFamily="2" charset="2"/>
              <a:buChar char="Ø"/>
            </a:pPr>
            <a:r>
              <a:rPr lang="en-US" altLang="zh-CN" sz="2000" dirty="0">
                <a:solidFill>
                  <a:prstClr val="black"/>
                </a:solidFill>
                <a:latin typeface="Helvetica Light" panose="020B0403020202020204" pitchFamily="34" charset="0"/>
              </a:rPr>
              <a:t>Modality heterogeneity</a:t>
            </a:r>
          </a:p>
        </p:txBody>
      </p:sp>
      <p:sp>
        <p:nvSpPr>
          <p:cNvPr id="32" name="TextBox 31">
            <a:extLst>
              <a:ext uri="{FF2B5EF4-FFF2-40B4-BE49-F238E27FC236}">
                <a16:creationId xmlns:a16="http://schemas.microsoft.com/office/drawing/2014/main" id="{CEC87CC7-7031-4446-BD88-AAFAB732EFD4}"/>
              </a:ext>
            </a:extLst>
          </p:cNvPr>
          <p:cNvSpPr txBox="1"/>
          <p:nvPr/>
        </p:nvSpPr>
        <p:spPr>
          <a:xfrm>
            <a:off x="121986" y="1955924"/>
            <a:ext cx="4469549" cy="509370"/>
          </a:xfrm>
          <a:prstGeom prst="rect">
            <a:avLst/>
          </a:prstGeom>
          <a:noFill/>
        </p:spPr>
        <p:txBody>
          <a:bodyPr wrap="square" rtlCol="0">
            <a:spAutoFit/>
          </a:bodyPr>
          <a:lstStyle/>
          <a:p>
            <a:pPr marL="726948" lvl="2" indent="-342900">
              <a:lnSpc>
                <a:spcPct val="150000"/>
              </a:lnSpc>
              <a:spcBef>
                <a:spcPts val="500"/>
              </a:spcBef>
              <a:buFont typeface="Wingdings" pitchFamily="2" charset="2"/>
              <a:buChar char="Ø"/>
            </a:pPr>
            <a:r>
              <a:rPr lang="en-US" altLang="zh-CN" sz="2000" dirty="0">
                <a:solidFill>
                  <a:prstClr val="black"/>
                </a:solidFill>
                <a:latin typeface="Helvetica Light" panose="020B0403020202020204" pitchFamily="34" charset="0"/>
              </a:rPr>
              <a:t>Distribution heterogeneity</a:t>
            </a:r>
          </a:p>
        </p:txBody>
      </p:sp>
      <p:sp>
        <p:nvSpPr>
          <p:cNvPr id="35" name="TextBox 34">
            <a:extLst>
              <a:ext uri="{FF2B5EF4-FFF2-40B4-BE49-F238E27FC236}">
                <a16:creationId xmlns:a16="http://schemas.microsoft.com/office/drawing/2014/main" id="{8496334F-945E-7BDD-C183-360752E4AB51}"/>
              </a:ext>
            </a:extLst>
          </p:cNvPr>
          <p:cNvSpPr txBox="1"/>
          <p:nvPr/>
        </p:nvSpPr>
        <p:spPr>
          <a:xfrm>
            <a:off x="6615347" y="1603482"/>
            <a:ext cx="4356202" cy="509370"/>
          </a:xfrm>
          <a:prstGeom prst="rect">
            <a:avLst/>
          </a:prstGeom>
          <a:noFill/>
        </p:spPr>
        <p:txBody>
          <a:bodyPr wrap="square" rtlCol="0">
            <a:spAutoFit/>
          </a:bodyPr>
          <a:lstStyle/>
          <a:p>
            <a:pPr marL="726948" lvl="2" indent="-342900">
              <a:lnSpc>
                <a:spcPct val="150000"/>
              </a:lnSpc>
              <a:spcBef>
                <a:spcPts val="500"/>
              </a:spcBef>
              <a:buFont typeface="Wingdings" pitchFamily="2" charset="2"/>
              <a:buChar char="Ø"/>
            </a:pPr>
            <a:r>
              <a:rPr lang="en-US" altLang="zh-CN" sz="2000" dirty="0">
                <a:solidFill>
                  <a:prstClr val="black"/>
                </a:solidFill>
                <a:latin typeface="Helvetica Light" panose="020B0403020202020204" pitchFamily="34" charset="0"/>
              </a:rPr>
              <a:t>Significant training latency</a:t>
            </a:r>
          </a:p>
        </p:txBody>
      </p:sp>
      <p:grpSp>
        <p:nvGrpSpPr>
          <p:cNvPr id="36" name="Group 35">
            <a:extLst>
              <a:ext uri="{FF2B5EF4-FFF2-40B4-BE49-F238E27FC236}">
                <a16:creationId xmlns:a16="http://schemas.microsoft.com/office/drawing/2014/main" id="{28359196-9DE0-C796-5251-A09A87454F6E}"/>
              </a:ext>
            </a:extLst>
          </p:cNvPr>
          <p:cNvGrpSpPr/>
          <p:nvPr/>
        </p:nvGrpSpPr>
        <p:grpSpPr>
          <a:xfrm>
            <a:off x="4120598" y="1398489"/>
            <a:ext cx="2048121" cy="976060"/>
            <a:chOff x="3926283" y="1525762"/>
            <a:chExt cx="2048121" cy="976060"/>
          </a:xfrm>
        </p:grpSpPr>
        <p:sp>
          <p:nvSpPr>
            <p:cNvPr id="41" name="Right Brace 40">
              <a:extLst>
                <a:ext uri="{FF2B5EF4-FFF2-40B4-BE49-F238E27FC236}">
                  <a16:creationId xmlns:a16="http://schemas.microsoft.com/office/drawing/2014/main" id="{F5643430-CCF4-DE01-28AF-F9E4563B173D}"/>
                </a:ext>
              </a:extLst>
            </p:cNvPr>
            <p:cNvSpPr/>
            <p:nvPr/>
          </p:nvSpPr>
          <p:spPr>
            <a:xfrm>
              <a:off x="3926283" y="1598957"/>
              <a:ext cx="175939" cy="902865"/>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a:solidFill>
                    <a:sysClr val="windowText" lastClr="000000"/>
                  </a:solidFill>
                </a:ln>
              </a:endParaRPr>
            </a:p>
          </p:txBody>
        </p:sp>
        <p:sp>
          <p:nvSpPr>
            <p:cNvPr id="42" name="TextBox 41">
              <a:extLst>
                <a:ext uri="{FF2B5EF4-FFF2-40B4-BE49-F238E27FC236}">
                  <a16:creationId xmlns:a16="http://schemas.microsoft.com/office/drawing/2014/main" id="{A76520CE-C419-A42A-C6A6-64C4B717C26A}"/>
                </a:ext>
              </a:extLst>
            </p:cNvPr>
            <p:cNvSpPr txBox="1"/>
            <p:nvPr/>
          </p:nvSpPr>
          <p:spPr>
            <a:xfrm>
              <a:off x="4136120" y="1525762"/>
              <a:ext cx="1838284" cy="971035"/>
            </a:xfrm>
            <a:prstGeom prst="rect">
              <a:avLst/>
            </a:prstGeom>
            <a:noFill/>
          </p:spPr>
          <p:txBody>
            <a:bodyPr wrap="square" rtlCol="0">
              <a:spAutoFit/>
            </a:bodyPr>
            <a:lstStyle/>
            <a:p>
              <a:pPr indent="-530352" algn="ctr">
                <a:lnSpc>
                  <a:spcPct val="150000"/>
                </a:lnSpc>
                <a:spcBef>
                  <a:spcPts val="500"/>
                </a:spcBef>
              </a:pPr>
              <a:r>
                <a:rPr lang="en-US" altLang="zh-CN" sz="2000" dirty="0">
                  <a:solidFill>
                    <a:prstClr val="black"/>
                  </a:solidFill>
                  <a:latin typeface="Helvetica Light" panose="020B0403020202020204" pitchFamily="34" charset="0"/>
                </a:rPr>
                <a:t>Large model divergence</a:t>
              </a:r>
            </a:p>
          </p:txBody>
        </p:sp>
      </p:grpSp>
      <p:cxnSp>
        <p:nvCxnSpPr>
          <p:cNvPr id="43" name="Straight Arrow Connector 42">
            <a:extLst>
              <a:ext uri="{FF2B5EF4-FFF2-40B4-BE49-F238E27FC236}">
                <a16:creationId xmlns:a16="http://schemas.microsoft.com/office/drawing/2014/main" id="{4334A314-E7C2-C10C-4839-20340DB1E168}"/>
              </a:ext>
            </a:extLst>
          </p:cNvPr>
          <p:cNvCxnSpPr>
            <a:cxnSpLocks/>
          </p:cNvCxnSpPr>
          <p:nvPr/>
        </p:nvCxnSpPr>
        <p:spPr>
          <a:xfrm>
            <a:off x="6323349" y="1907484"/>
            <a:ext cx="60163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8058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2" grpId="0"/>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30B426E-D561-3EBE-E394-405EBAA35F36}"/>
              </a:ext>
            </a:extLst>
          </p:cNvPr>
          <p:cNvGrpSpPr/>
          <p:nvPr/>
        </p:nvGrpSpPr>
        <p:grpSpPr>
          <a:xfrm>
            <a:off x="5966238" y="2122713"/>
            <a:ext cx="4976911" cy="3247399"/>
            <a:chOff x="5966238" y="2122713"/>
            <a:chExt cx="4976911" cy="3247399"/>
          </a:xfrm>
        </p:grpSpPr>
        <p:pic>
          <p:nvPicPr>
            <p:cNvPr id="15" name="Picture 14" descr="A picture containing text, screenshot, colorfulness, font&#10;&#10;Description automatically generated">
              <a:extLst>
                <a:ext uri="{FF2B5EF4-FFF2-40B4-BE49-F238E27FC236}">
                  <a16:creationId xmlns:a16="http://schemas.microsoft.com/office/drawing/2014/main" id="{299B2EB9-5362-C39F-2177-EC67596AAB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6238" y="2122713"/>
              <a:ext cx="4976911" cy="3247398"/>
            </a:xfrm>
            <a:prstGeom prst="rect">
              <a:avLst/>
            </a:prstGeom>
          </p:spPr>
        </p:pic>
        <p:sp>
          <p:nvSpPr>
            <p:cNvPr id="18" name="Rectangle 17">
              <a:extLst>
                <a:ext uri="{FF2B5EF4-FFF2-40B4-BE49-F238E27FC236}">
                  <a16:creationId xmlns:a16="http://schemas.microsoft.com/office/drawing/2014/main" id="{DB06A274-30F4-4B7C-CFCF-565BF1533E71}"/>
                </a:ext>
              </a:extLst>
            </p:cNvPr>
            <p:cNvSpPr/>
            <p:nvPr/>
          </p:nvSpPr>
          <p:spPr>
            <a:xfrm>
              <a:off x="9169863" y="5097954"/>
              <a:ext cx="1100807" cy="272158"/>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标题 4">
            <a:extLst>
              <a:ext uri="{FF2B5EF4-FFF2-40B4-BE49-F238E27FC236}">
                <a16:creationId xmlns:a16="http://schemas.microsoft.com/office/drawing/2014/main" id="{CEBF49F1-795A-4BAE-B3FE-3C5B868E5C82}"/>
              </a:ext>
            </a:extLst>
          </p:cNvPr>
          <p:cNvSpPr>
            <a:spLocks noGrp="1"/>
          </p:cNvSpPr>
          <p:nvPr>
            <p:ph type="title"/>
          </p:nvPr>
        </p:nvSpPr>
        <p:spPr>
          <a:xfrm>
            <a:off x="361607" y="382485"/>
            <a:ext cx="7710338" cy="684311"/>
          </a:xfrm>
        </p:spPr>
        <p:txBody>
          <a:bodyPr>
            <a:normAutofit/>
          </a:bodyPr>
          <a:lstStyle/>
          <a:p>
            <a:r>
              <a:rPr lang="en-US" altLang="zh-CN" sz="3600" dirty="0">
                <a:latin typeface="Helvetica" panose="020B0604020202020204" pitchFamily="34" charset="0"/>
                <a:cs typeface="Helvetica" panose="020B0604020202020204" pitchFamily="34" charset="0"/>
              </a:rPr>
              <a:t>Results on Real-World AD Testbed </a:t>
            </a:r>
            <a:endParaRPr lang="zh-CN" altLang="en-US" sz="3600" dirty="0">
              <a:latin typeface="Helvetica" panose="020B0604020202020204" pitchFamily="34" charset="0"/>
              <a:cs typeface="Helvetica" panose="020B0604020202020204" pitchFamily="34" charset="0"/>
            </a:endParaRPr>
          </a:p>
        </p:txBody>
      </p:sp>
      <p:sp>
        <p:nvSpPr>
          <p:cNvPr id="17" name="内容占位符 2">
            <a:extLst>
              <a:ext uri="{FF2B5EF4-FFF2-40B4-BE49-F238E27FC236}">
                <a16:creationId xmlns:a16="http://schemas.microsoft.com/office/drawing/2014/main" id="{D67C8E4E-A162-6E4B-8B5A-1F538AABDC3C}"/>
              </a:ext>
            </a:extLst>
          </p:cNvPr>
          <p:cNvSpPr txBox="1">
            <a:spLocks/>
          </p:cNvSpPr>
          <p:nvPr/>
        </p:nvSpPr>
        <p:spPr>
          <a:xfrm>
            <a:off x="554421" y="1419484"/>
            <a:ext cx="4194628" cy="539436"/>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Wingdings" panose="05000000000000000000" pitchFamily="2" charset="2"/>
              <a:buChar char="Ø"/>
              <a:defRPr lang="en-US" altLang="zh-CN" sz="2400" b="0" kern="1200" smtClean="0">
                <a:solidFill>
                  <a:schemeClr val="tx1"/>
                </a:solidFill>
                <a:latin typeface="+mn-lt"/>
                <a:ea typeface="+mn-ea"/>
                <a:cs typeface="Helvetica" panose="020B0604020202020204" pitchFamily="34" charset="0"/>
              </a:defRPr>
            </a:lvl1pPr>
            <a:lvl2pPr marL="544068" indent="-342900" algn="l" defTabSz="914400" rtl="0" eaLnBrk="1" latinLnBrk="0" hangingPunct="1">
              <a:lnSpc>
                <a:spcPct val="90000"/>
              </a:lnSpc>
              <a:spcBef>
                <a:spcPts val="500"/>
              </a:spcBef>
              <a:buFont typeface="Arial" panose="020B0604020202020204" pitchFamily="34" charset="0"/>
              <a:buChar char="•"/>
              <a:defRPr lang="en-US" altLang="zh-CN" sz="2200" kern="1200" smtClean="0">
                <a:solidFill>
                  <a:schemeClr val="tx1"/>
                </a:solidFill>
                <a:latin typeface="+mn-lt"/>
                <a:ea typeface="+mn-ea"/>
                <a:cs typeface="Helvetica" panose="020B0604020202020204" pitchFamily="34" charset="0"/>
              </a:defRPr>
            </a:lvl2pPr>
            <a:lvl3pPr marL="726948"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Helvetica" panose="020B0604020202020204" pitchFamily="34" charset="0"/>
              </a:defRPr>
            </a:lvl4pPr>
            <a:lvl5pPr marL="74980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HK" dirty="0">
                <a:latin typeface="Helvetica" pitchFamily="2" charset="0"/>
                <a:sym typeface="Wingdings 2" panose="05020102010507070707" pitchFamily="18" charset="2"/>
              </a:rPr>
              <a:t>Accuracy</a:t>
            </a:r>
          </a:p>
        </p:txBody>
      </p:sp>
      <p:sp>
        <p:nvSpPr>
          <p:cNvPr id="10" name="内容占位符 2">
            <a:extLst>
              <a:ext uri="{FF2B5EF4-FFF2-40B4-BE49-F238E27FC236}">
                <a16:creationId xmlns:a16="http://schemas.microsoft.com/office/drawing/2014/main" id="{82E3C973-1C3D-8C6F-6407-693D3DE2876F}"/>
              </a:ext>
            </a:extLst>
          </p:cNvPr>
          <p:cNvSpPr txBox="1">
            <a:spLocks/>
          </p:cNvSpPr>
          <p:nvPr/>
        </p:nvSpPr>
        <p:spPr>
          <a:xfrm>
            <a:off x="6096000" y="1535162"/>
            <a:ext cx="3845458" cy="440111"/>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Wingdings" panose="05000000000000000000" pitchFamily="2" charset="2"/>
              <a:buChar char="Ø"/>
              <a:defRPr lang="en-US" altLang="zh-CN" sz="2400" b="0" kern="1200" smtClean="0">
                <a:solidFill>
                  <a:schemeClr val="tx1"/>
                </a:solidFill>
                <a:latin typeface="+mn-lt"/>
                <a:ea typeface="+mn-ea"/>
                <a:cs typeface="Helvetica" panose="020B0604020202020204" pitchFamily="34" charset="0"/>
              </a:defRPr>
            </a:lvl1pPr>
            <a:lvl2pPr marL="544068" indent="-342900" algn="l" defTabSz="914400" rtl="0" eaLnBrk="1" latinLnBrk="0" hangingPunct="1">
              <a:lnSpc>
                <a:spcPct val="90000"/>
              </a:lnSpc>
              <a:spcBef>
                <a:spcPts val="500"/>
              </a:spcBef>
              <a:buFont typeface="Arial" panose="020B0604020202020204" pitchFamily="34" charset="0"/>
              <a:buChar char="•"/>
              <a:defRPr lang="en-US" altLang="zh-CN" sz="2200" kern="1200" smtClean="0">
                <a:solidFill>
                  <a:schemeClr val="tx1"/>
                </a:solidFill>
                <a:latin typeface="+mn-lt"/>
                <a:ea typeface="+mn-ea"/>
                <a:cs typeface="Helvetica" panose="020B0604020202020204" pitchFamily="34" charset="0"/>
              </a:defRPr>
            </a:lvl2pPr>
            <a:lvl3pPr marL="726948"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Helvetica" panose="020B0604020202020204" pitchFamily="34" charset="0"/>
              </a:defRPr>
            </a:lvl4pPr>
            <a:lvl5pPr marL="74980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HK" dirty="0">
                <a:latin typeface="Helvetica" pitchFamily="2" charset="0"/>
                <a:sym typeface="Wingdings 2" panose="05020102010507070707" pitchFamily="18" charset="2"/>
              </a:rPr>
              <a:t>Training latency</a:t>
            </a:r>
          </a:p>
        </p:txBody>
      </p:sp>
      <p:pic>
        <p:nvPicPr>
          <p:cNvPr id="8" name="Picture 7" descr="Chart, bar chart&#10;&#10;Description automatically generated">
            <a:extLst>
              <a:ext uri="{FF2B5EF4-FFF2-40B4-BE49-F238E27FC236}">
                <a16:creationId xmlns:a16="http://schemas.microsoft.com/office/drawing/2014/main" id="{4D65D5F1-5A39-73A3-4923-AF47B0932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2042128"/>
            <a:ext cx="4194627" cy="3408569"/>
          </a:xfrm>
          <a:prstGeom prst="rect">
            <a:avLst/>
          </a:prstGeom>
        </p:spPr>
      </p:pic>
      <p:sp>
        <p:nvSpPr>
          <p:cNvPr id="9" name="内容占位符 2">
            <a:extLst>
              <a:ext uri="{FF2B5EF4-FFF2-40B4-BE49-F238E27FC236}">
                <a16:creationId xmlns:a16="http://schemas.microsoft.com/office/drawing/2014/main" id="{F78DC39C-A48F-8FEA-9AF4-C4145C55FFE2}"/>
              </a:ext>
            </a:extLst>
          </p:cNvPr>
          <p:cNvSpPr txBox="1">
            <a:spLocks/>
          </p:cNvSpPr>
          <p:nvPr/>
        </p:nvSpPr>
        <p:spPr>
          <a:xfrm>
            <a:off x="507248" y="5684519"/>
            <a:ext cx="4960581" cy="599361"/>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Wingdings" panose="05000000000000000000" pitchFamily="2" charset="2"/>
              <a:buChar char="Ø"/>
              <a:defRPr lang="en-US" altLang="zh-CN" sz="2400" b="0" kern="1200" smtClean="0">
                <a:solidFill>
                  <a:schemeClr val="tx1"/>
                </a:solidFill>
                <a:latin typeface="+mn-lt"/>
                <a:ea typeface="+mn-ea"/>
                <a:cs typeface="Helvetica" panose="020B0604020202020204" pitchFamily="34" charset="0"/>
              </a:defRPr>
            </a:lvl1pPr>
            <a:lvl2pPr marL="544068" indent="-342900" algn="l" defTabSz="914400" rtl="0" eaLnBrk="1" latinLnBrk="0" hangingPunct="1">
              <a:lnSpc>
                <a:spcPct val="90000"/>
              </a:lnSpc>
              <a:spcBef>
                <a:spcPts val="500"/>
              </a:spcBef>
              <a:buFont typeface="Arial" panose="020B0604020202020204" pitchFamily="34" charset="0"/>
              <a:buChar char="•"/>
              <a:defRPr lang="en-US" altLang="zh-CN" sz="2200" kern="1200" smtClean="0">
                <a:solidFill>
                  <a:schemeClr val="tx1"/>
                </a:solidFill>
                <a:latin typeface="+mn-lt"/>
                <a:ea typeface="+mn-ea"/>
                <a:cs typeface="Helvetica" panose="020B0604020202020204" pitchFamily="34" charset="0"/>
              </a:defRPr>
            </a:lvl2pPr>
            <a:lvl3pPr marL="726948"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Helvetica" panose="020B0604020202020204" pitchFamily="34" charset="0"/>
              </a:defRPr>
            </a:lvl4pPr>
            <a:lvl5pPr marL="74980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HK" sz="2000" dirty="0">
                <a:effectLst/>
                <a:latin typeface="Helvetica Light" panose="020B0403020202020204" pitchFamily="34" charset="0"/>
              </a:rPr>
              <a:t>Over </a:t>
            </a:r>
            <a:r>
              <a:rPr lang="en-HK" sz="2000" dirty="0">
                <a:solidFill>
                  <a:srgbClr val="FF0000"/>
                </a:solidFill>
                <a:latin typeface="Helvetica Light" panose="020B0403020202020204" pitchFamily="34" charset="0"/>
              </a:rPr>
              <a:t>2</a:t>
            </a:r>
            <a:r>
              <a:rPr lang="en-HK" sz="2000" dirty="0">
                <a:solidFill>
                  <a:srgbClr val="FF0000"/>
                </a:solidFill>
                <a:effectLst/>
                <a:latin typeface="Helvetica Light" panose="020B0403020202020204" pitchFamily="34" charset="0"/>
              </a:rPr>
              <a:t>0%</a:t>
            </a:r>
            <a:r>
              <a:rPr lang="en-HK" sz="2000" dirty="0">
                <a:effectLst/>
                <a:latin typeface="Helvetica Light" panose="020B0403020202020204" pitchFamily="34" charset="0"/>
              </a:rPr>
              <a:t> accuracy improvement.</a:t>
            </a:r>
            <a:endParaRPr lang="en-HK" sz="1600" dirty="0">
              <a:latin typeface="Helvetica Light" panose="020B0403020202020204" pitchFamily="34" charset="0"/>
            </a:endParaRPr>
          </a:p>
        </p:txBody>
      </p:sp>
      <p:sp>
        <p:nvSpPr>
          <p:cNvPr id="13" name="内容占位符 2">
            <a:extLst>
              <a:ext uri="{FF2B5EF4-FFF2-40B4-BE49-F238E27FC236}">
                <a16:creationId xmlns:a16="http://schemas.microsoft.com/office/drawing/2014/main" id="{0A11A288-20BF-2428-B7D6-8440F9B51A0B}"/>
              </a:ext>
            </a:extLst>
          </p:cNvPr>
          <p:cNvSpPr txBox="1">
            <a:spLocks/>
          </p:cNvSpPr>
          <p:nvPr/>
        </p:nvSpPr>
        <p:spPr>
          <a:xfrm>
            <a:off x="6724172" y="5702658"/>
            <a:ext cx="3772856" cy="365125"/>
          </a:xfrm>
          <a:prstGeom prst="rect">
            <a:avLst/>
          </a:prstGeom>
        </p:spPr>
        <p:txBody>
          <a:bodyPr vert="horz" lIns="91440" tIns="45720" rIns="91440" bIns="45720" rtlCol="0">
            <a:normAutofit lnSpcReduction="10000"/>
          </a:bodyPr>
          <a:lstStyle>
            <a:lvl1pPr marL="342900" indent="-342900" algn="l" defTabSz="914400" rtl="0" eaLnBrk="1" latinLnBrk="0" hangingPunct="1">
              <a:lnSpc>
                <a:spcPct val="90000"/>
              </a:lnSpc>
              <a:spcBef>
                <a:spcPts val="1000"/>
              </a:spcBef>
              <a:buFont typeface="Wingdings" panose="05000000000000000000" pitchFamily="2" charset="2"/>
              <a:buChar char="Ø"/>
              <a:defRPr lang="en-US" altLang="zh-CN" sz="2400" b="0" kern="1200" smtClean="0">
                <a:solidFill>
                  <a:schemeClr val="tx1"/>
                </a:solidFill>
                <a:latin typeface="+mn-lt"/>
                <a:ea typeface="+mn-ea"/>
                <a:cs typeface="Helvetica" panose="020B0604020202020204" pitchFamily="34" charset="0"/>
              </a:defRPr>
            </a:lvl1pPr>
            <a:lvl2pPr marL="544068" indent="-342900" algn="l" defTabSz="914400" rtl="0" eaLnBrk="1" latinLnBrk="0" hangingPunct="1">
              <a:lnSpc>
                <a:spcPct val="90000"/>
              </a:lnSpc>
              <a:spcBef>
                <a:spcPts val="500"/>
              </a:spcBef>
              <a:buFont typeface="Arial" panose="020B0604020202020204" pitchFamily="34" charset="0"/>
              <a:buChar char="•"/>
              <a:defRPr lang="en-US" altLang="zh-CN" sz="2200" kern="1200" smtClean="0">
                <a:solidFill>
                  <a:schemeClr val="tx1"/>
                </a:solidFill>
                <a:latin typeface="+mn-lt"/>
                <a:ea typeface="+mn-ea"/>
                <a:cs typeface="Helvetica" panose="020B0604020202020204" pitchFamily="34" charset="0"/>
              </a:defRPr>
            </a:lvl2pPr>
            <a:lvl3pPr marL="726948"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Helvetica" panose="020B0604020202020204" pitchFamily="34" charset="0"/>
              </a:defRPr>
            </a:lvl4pPr>
            <a:lvl5pPr marL="74980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HK" sz="2000" dirty="0">
                <a:effectLst/>
                <a:latin typeface="Helvetica Light" panose="020B0403020202020204" pitchFamily="34" charset="0"/>
              </a:rPr>
              <a:t>Reduce the training delay.</a:t>
            </a:r>
            <a:endParaRPr lang="en-HK" sz="1600" dirty="0">
              <a:latin typeface="Helvetica Light" panose="020B0403020202020204" pitchFamily="34" charset="0"/>
            </a:endParaRPr>
          </a:p>
        </p:txBody>
      </p:sp>
      <p:sp>
        <p:nvSpPr>
          <p:cNvPr id="4" name="Rectangle 3">
            <a:extLst>
              <a:ext uri="{FF2B5EF4-FFF2-40B4-BE49-F238E27FC236}">
                <a16:creationId xmlns:a16="http://schemas.microsoft.com/office/drawing/2014/main" id="{8E5F41E9-69CE-2141-CC36-72424AE90F6A}"/>
              </a:ext>
            </a:extLst>
          </p:cNvPr>
          <p:cNvSpPr/>
          <p:nvPr/>
        </p:nvSpPr>
        <p:spPr>
          <a:xfrm>
            <a:off x="4092314" y="2774412"/>
            <a:ext cx="314793" cy="2277273"/>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54263BC0-A4AC-1238-35BF-BF96B160D485}"/>
              </a:ext>
            </a:extLst>
          </p:cNvPr>
          <p:cNvSpPr>
            <a:spLocks noGrp="1"/>
          </p:cNvSpPr>
          <p:nvPr>
            <p:ph type="sldNum" sz="quarter" idx="12"/>
          </p:nvPr>
        </p:nvSpPr>
        <p:spPr/>
        <p:txBody>
          <a:bodyPr/>
          <a:lstStyle/>
          <a:p>
            <a:fld id="{8359160C-92F5-4CA3-ADFB-25E541243F54}" type="slidenum">
              <a:rPr lang="zh-CN" altLang="en-US" smtClean="0"/>
              <a:pPr/>
              <a:t>24</a:t>
            </a:fld>
            <a:endParaRPr lang="zh-CN" altLang="en-US"/>
          </a:p>
        </p:txBody>
      </p:sp>
      <p:sp>
        <p:nvSpPr>
          <p:cNvPr id="16" name="TextBox 15">
            <a:extLst>
              <a:ext uri="{FF2B5EF4-FFF2-40B4-BE49-F238E27FC236}">
                <a16:creationId xmlns:a16="http://schemas.microsoft.com/office/drawing/2014/main" id="{4F222910-7866-E1F3-A259-425A2E48BC09}"/>
              </a:ext>
            </a:extLst>
          </p:cNvPr>
          <p:cNvSpPr txBox="1"/>
          <p:nvPr/>
        </p:nvSpPr>
        <p:spPr>
          <a:xfrm>
            <a:off x="8968409" y="3985611"/>
            <a:ext cx="1634636" cy="584775"/>
          </a:xfrm>
          <a:prstGeom prst="rect">
            <a:avLst/>
          </a:prstGeom>
          <a:solidFill>
            <a:schemeClr val="bg1"/>
          </a:solidFill>
          <a:ln>
            <a:solidFill>
              <a:schemeClr val="bg1"/>
            </a:solidFill>
          </a:ln>
        </p:spPr>
        <p:txBody>
          <a:bodyPr wrap="square" rtlCol="0">
            <a:spAutoFit/>
          </a:bodyPr>
          <a:lstStyle/>
          <a:p>
            <a:pPr algn="ctr"/>
            <a:r>
              <a:rPr lang="en-US" sz="1600" b="1" dirty="0">
                <a:solidFill>
                  <a:srgbClr val="FF0000"/>
                </a:solidFill>
                <a:latin typeface="HELVETICA LIGHT" panose="020B0403020202020204" pitchFamily="34" charset="0"/>
              </a:rPr>
              <a:t>More balanced delays</a:t>
            </a:r>
          </a:p>
        </p:txBody>
      </p:sp>
      <p:sp>
        <p:nvSpPr>
          <p:cNvPr id="2" name="Rectangle 1">
            <a:extLst>
              <a:ext uri="{FF2B5EF4-FFF2-40B4-BE49-F238E27FC236}">
                <a16:creationId xmlns:a16="http://schemas.microsoft.com/office/drawing/2014/main" id="{2E36657A-B104-C5F0-1070-B0877E817CE8}"/>
              </a:ext>
            </a:extLst>
          </p:cNvPr>
          <p:cNvSpPr/>
          <p:nvPr/>
        </p:nvSpPr>
        <p:spPr>
          <a:xfrm>
            <a:off x="3099256" y="2774412"/>
            <a:ext cx="314793" cy="2277273"/>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357E410-1F45-F887-C9BD-06A4CFBBF3A6}"/>
              </a:ext>
            </a:extLst>
          </p:cNvPr>
          <p:cNvSpPr/>
          <p:nvPr/>
        </p:nvSpPr>
        <p:spPr>
          <a:xfrm>
            <a:off x="2103548" y="2755602"/>
            <a:ext cx="314793" cy="2277273"/>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3370908-D317-214D-6FA8-40AFFAA76F73}"/>
              </a:ext>
            </a:extLst>
          </p:cNvPr>
          <p:cNvSpPr/>
          <p:nvPr/>
        </p:nvSpPr>
        <p:spPr>
          <a:xfrm>
            <a:off x="1391314" y="2331458"/>
            <a:ext cx="481118" cy="236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ack text on a white background&#10;&#10;Description automatically generated with low confidence">
            <a:extLst>
              <a:ext uri="{FF2B5EF4-FFF2-40B4-BE49-F238E27FC236}">
                <a16:creationId xmlns:a16="http://schemas.microsoft.com/office/drawing/2014/main" id="{60D08A48-8CDD-1E93-82F0-E4593009CB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7643" y="2391363"/>
            <a:ext cx="592850" cy="176815"/>
          </a:xfrm>
          <a:prstGeom prst="rect">
            <a:avLst/>
          </a:prstGeom>
        </p:spPr>
      </p:pic>
    </p:spTree>
    <p:custDataLst>
      <p:tags r:id="rId1"/>
    </p:custDataLst>
    <p:extLst>
      <p:ext uri="{BB962C8B-B14F-4D97-AF65-F5344CB8AC3E}">
        <p14:creationId xmlns:p14="http://schemas.microsoft.com/office/powerpoint/2010/main" val="320562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F285C1E-8557-2D42-BA43-4876C5687DBD}"/>
              </a:ext>
            </a:extLst>
          </p:cNvPr>
          <p:cNvGrpSpPr/>
          <p:nvPr/>
        </p:nvGrpSpPr>
        <p:grpSpPr>
          <a:xfrm>
            <a:off x="-8341" y="0"/>
            <a:ext cx="3354375" cy="6858000"/>
            <a:chOff x="-8341" y="0"/>
            <a:chExt cx="3354375" cy="6858000"/>
          </a:xfrm>
        </p:grpSpPr>
        <p:sp>
          <p:nvSpPr>
            <p:cNvPr id="15" name="Rectangle 2">
              <a:extLst>
                <a:ext uri="{FF2B5EF4-FFF2-40B4-BE49-F238E27FC236}">
                  <a16:creationId xmlns:a16="http://schemas.microsoft.com/office/drawing/2014/main" id="{781C96BA-0AED-F94C-AED2-33FE13A6B532}"/>
                </a:ext>
              </a:extLst>
            </p:cNvPr>
            <p:cNvSpPr/>
            <p:nvPr/>
          </p:nvSpPr>
          <p:spPr>
            <a:xfrm>
              <a:off x="-8341" y="0"/>
              <a:ext cx="3292672" cy="6858000"/>
            </a:xfrm>
            <a:custGeom>
              <a:avLst/>
              <a:gdLst>
                <a:gd name="connsiteX0" fmla="*/ 0 w 3284330"/>
                <a:gd name="connsiteY0" fmla="*/ 0 h 6858000"/>
                <a:gd name="connsiteX1" fmla="*/ 3284330 w 3284330"/>
                <a:gd name="connsiteY1" fmla="*/ 0 h 6858000"/>
                <a:gd name="connsiteX2" fmla="*/ 3284330 w 3284330"/>
                <a:gd name="connsiteY2" fmla="*/ 6858000 h 6858000"/>
                <a:gd name="connsiteX3" fmla="*/ 0 w 3284330"/>
                <a:gd name="connsiteY3" fmla="*/ 6858000 h 6858000"/>
                <a:gd name="connsiteX4" fmla="*/ 0 w 3284330"/>
                <a:gd name="connsiteY4" fmla="*/ 0 h 6858000"/>
                <a:gd name="connsiteX0" fmla="*/ 0 w 3284330"/>
                <a:gd name="connsiteY0" fmla="*/ 11151 h 6869151"/>
                <a:gd name="connsiteX1" fmla="*/ 1265959 w 3284330"/>
                <a:gd name="connsiteY1" fmla="*/ 0 h 6869151"/>
                <a:gd name="connsiteX2" fmla="*/ 3284330 w 3284330"/>
                <a:gd name="connsiteY2" fmla="*/ 6869151 h 6869151"/>
                <a:gd name="connsiteX3" fmla="*/ 0 w 3284330"/>
                <a:gd name="connsiteY3" fmla="*/ 6869151 h 6869151"/>
                <a:gd name="connsiteX4" fmla="*/ 0 w 3284330"/>
                <a:gd name="connsiteY4" fmla="*/ 11151 h 6869151"/>
                <a:gd name="connsiteX0" fmla="*/ 0 w 3284330"/>
                <a:gd name="connsiteY0" fmla="*/ 0 h 6858000"/>
                <a:gd name="connsiteX1" fmla="*/ 853364 w 3284330"/>
                <a:gd name="connsiteY1" fmla="*/ 0 h 6858000"/>
                <a:gd name="connsiteX2" fmla="*/ 3284330 w 3284330"/>
                <a:gd name="connsiteY2" fmla="*/ 6858000 h 6858000"/>
                <a:gd name="connsiteX3" fmla="*/ 0 w 3284330"/>
                <a:gd name="connsiteY3" fmla="*/ 6858000 h 6858000"/>
                <a:gd name="connsiteX4" fmla="*/ 0 w 328433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4330" h="6858000">
                  <a:moveTo>
                    <a:pt x="0" y="0"/>
                  </a:moveTo>
                  <a:lnTo>
                    <a:pt x="853364" y="0"/>
                  </a:lnTo>
                  <a:lnTo>
                    <a:pt x="3284330" y="6858000"/>
                  </a:lnTo>
                  <a:lnTo>
                    <a:pt x="0" y="6858000"/>
                  </a:lnTo>
                  <a:lnTo>
                    <a:pt x="0" y="0"/>
                  </a:lnTo>
                  <a:close/>
                </a:path>
              </a:pathLst>
            </a:custGeom>
            <a:solidFill>
              <a:schemeClr val="dk1">
                <a:alpha val="8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2">
              <a:extLst>
                <a:ext uri="{FF2B5EF4-FFF2-40B4-BE49-F238E27FC236}">
                  <a16:creationId xmlns:a16="http://schemas.microsoft.com/office/drawing/2014/main" id="{C49EF1CE-8F9A-744E-BDD3-587EE30D83D8}"/>
                </a:ext>
              </a:extLst>
            </p:cNvPr>
            <p:cNvSpPr/>
            <p:nvPr/>
          </p:nvSpPr>
          <p:spPr>
            <a:xfrm rot="10800000">
              <a:off x="844645" y="0"/>
              <a:ext cx="2501389" cy="6858000"/>
            </a:xfrm>
            <a:custGeom>
              <a:avLst/>
              <a:gdLst>
                <a:gd name="connsiteX0" fmla="*/ 0 w 3284330"/>
                <a:gd name="connsiteY0" fmla="*/ 0 h 6858000"/>
                <a:gd name="connsiteX1" fmla="*/ 3284330 w 3284330"/>
                <a:gd name="connsiteY1" fmla="*/ 0 h 6858000"/>
                <a:gd name="connsiteX2" fmla="*/ 3284330 w 3284330"/>
                <a:gd name="connsiteY2" fmla="*/ 6858000 h 6858000"/>
                <a:gd name="connsiteX3" fmla="*/ 0 w 3284330"/>
                <a:gd name="connsiteY3" fmla="*/ 6858000 h 6858000"/>
                <a:gd name="connsiteX4" fmla="*/ 0 w 3284330"/>
                <a:gd name="connsiteY4" fmla="*/ 0 h 6858000"/>
                <a:gd name="connsiteX0" fmla="*/ 0 w 3284330"/>
                <a:gd name="connsiteY0" fmla="*/ 11151 h 6869151"/>
                <a:gd name="connsiteX1" fmla="*/ 1265959 w 3284330"/>
                <a:gd name="connsiteY1" fmla="*/ 0 h 6869151"/>
                <a:gd name="connsiteX2" fmla="*/ 3284330 w 3284330"/>
                <a:gd name="connsiteY2" fmla="*/ 6869151 h 6869151"/>
                <a:gd name="connsiteX3" fmla="*/ 0 w 3284330"/>
                <a:gd name="connsiteY3" fmla="*/ 6869151 h 6869151"/>
                <a:gd name="connsiteX4" fmla="*/ 0 w 3284330"/>
                <a:gd name="connsiteY4" fmla="*/ 11151 h 6869151"/>
                <a:gd name="connsiteX0" fmla="*/ 0 w 3284330"/>
                <a:gd name="connsiteY0" fmla="*/ 0 h 6858000"/>
                <a:gd name="connsiteX1" fmla="*/ 853364 w 3284330"/>
                <a:gd name="connsiteY1" fmla="*/ 0 h 6858000"/>
                <a:gd name="connsiteX2" fmla="*/ 3284330 w 3284330"/>
                <a:gd name="connsiteY2" fmla="*/ 6858000 h 6858000"/>
                <a:gd name="connsiteX3" fmla="*/ 0 w 3284330"/>
                <a:gd name="connsiteY3" fmla="*/ 6858000 h 6858000"/>
                <a:gd name="connsiteX4" fmla="*/ 0 w 328433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4330" h="6858000">
                  <a:moveTo>
                    <a:pt x="0" y="0"/>
                  </a:moveTo>
                  <a:lnTo>
                    <a:pt x="853364" y="0"/>
                  </a:lnTo>
                  <a:lnTo>
                    <a:pt x="3284330" y="6858000"/>
                  </a:lnTo>
                  <a:lnTo>
                    <a:pt x="0" y="6858000"/>
                  </a:lnTo>
                  <a:lnTo>
                    <a:pt x="0" y="0"/>
                  </a:lnTo>
                  <a:close/>
                </a:path>
              </a:pathLst>
            </a:custGeom>
            <a:solidFill>
              <a:schemeClr val="dk1">
                <a:alpha val="81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7" name="标题 1">
            <a:extLst>
              <a:ext uri="{FF2B5EF4-FFF2-40B4-BE49-F238E27FC236}">
                <a16:creationId xmlns:a16="http://schemas.microsoft.com/office/drawing/2014/main" id="{9A54B44D-B783-8349-A90B-89DCA203E34B}"/>
              </a:ext>
            </a:extLst>
          </p:cNvPr>
          <p:cNvSpPr txBox="1">
            <a:spLocks/>
          </p:cNvSpPr>
          <p:nvPr/>
        </p:nvSpPr>
        <p:spPr>
          <a:xfrm>
            <a:off x="131747" y="1629410"/>
            <a:ext cx="3284331" cy="359918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5400" dirty="0">
                <a:solidFill>
                  <a:schemeClr val="bg1"/>
                </a:solidFill>
              </a:rPr>
              <a:t>Thanks!</a:t>
            </a:r>
          </a:p>
        </p:txBody>
      </p:sp>
      <p:sp>
        <p:nvSpPr>
          <p:cNvPr id="2" name="Slide Number Placeholder 1">
            <a:extLst>
              <a:ext uri="{FF2B5EF4-FFF2-40B4-BE49-F238E27FC236}">
                <a16:creationId xmlns:a16="http://schemas.microsoft.com/office/drawing/2014/main" id="{EC35EAB8-732B-8E42-9B29-415B5FFF1E17}"/>
              </a:ext>
            </a:extLst>
          </p:cNvPr>
          <p:cNvSpPr>
            <a:spLocks noGrp="1"/>
          </p:cNvSpPr>
          <p:nvPr>
            <p:ph type="sldNum" sz="quarter" idx="12"/>
          </p:nvPr>
        </p:nvSpPr>
        <p:spPr/>
        <p:txBody>
          <a:bodyPr/>
          <a:lstStyle/>
          <a:p>
            <a:fld id="{FB4528FC-90C6-BD4E-B8A6-B6E7D1650F73}" type="slidenum">
              <a:rPr lang="en-US" smtClean="0"/>
              <a:t>25</a:t>
            </a:fld>
            <a:endParaRPr lang="en-US"/>
          </a:p>
        </p:txBody>
      </p:sp>
      <p:pic>
        <p:nvPicPr>
          <p:cNvPr id="3" name="Picture 2" descr="Chinese University of Hong Kong - Wikipedia">
            <a:extLst>
              <a:ext uri="{FF2B5EF4-FFF2-40B4-BE49-F238E27FC236}">
                <a16:creationId xmlns:a16="http://schemas.microsoft.com/office/drawing/2014/main" id="{0D669E31-86CD-ECA9-7D0F-2845C284AD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312" y="4958433"/>
            <a:ext cx="1277265" cy="100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A95A50A-9D9D-A4E3-43BA-3C533E04BCB5}"/>
              </a:ext>
            </a:extLst>
          </p:cNvPr>
          <p:cNvGrpSpPr/>
          <p:nvPr/>
        </p:nvGrpSpPr>
        <p:grpSpPr>
          <a:xfrm>
            <a:off x="8610600" y="4241340"/>
            <a:ext cx="2037737" cy="2015125"/>
            <a:chOff x="9503161" y="3813068"/>
            <a:chExt cx="2037737" cy="2015125"/>
          </a:xfrm>
        </p:grpSpPr>
        <p:pic>
          <p:nvPicPr>
            <p:cNvPr id="5" name="Picture 4" descr="Qr code&#10;&#10;Description automatically generated">
              <a:extLst>
                <a:ext uri="{FF2B5EF4-FFF2-40B4-BE49-F238E27FC236}">
                  <a16:creationId xmlns:a16="http://schemas.microsoft.com/office/drawing/2014/main" id="{02A32F6A-C8D5-8108-B7EB-CAFDBB310EE9}"/>
                </a:ext>
              </a:extLst>
            </p:cNvPr>
            <p:cNvPicPr>
              <a:picLocks noChangeAspect="1"/>
            </p:cNvPicPr>
            <p:nvPr/>
          </p:nvPicPr>
          <p:blipFill>
            <a:blip r:embed="rId4"/>
            <a:stretch>
              <a:fillRect/>
            </a:stretch>
          </p:blipFill>
          <p:spPr>
            <a:xfrm>
              <a:off x="9709230" y="3813068"/>
              <a:ext cx="1625600" cy="1625600"/>
            </a:xfrm>
            <a:prstGeom prst="rect">
              <a:avLst/>
            </a:prstGeom>
          </p:spPr>
        </p:pic>
        <p:sp>
          <p:nvSpPr>
            <p:cNvPr id="6" name="TextBox 5">
              <a:extLst>
                <a:ext uri="{FF2B5EF4-FFF2-40B4-BE49-F238E27FC236}">
                  <a16:creationId xmlns:a16="http://schemas.microsoft.com/office/drawing/2014/main" id="{3D068C26-C723-6F86-3579-F9FB3C709A44}"/>
                </a:ext>
              </a:extLst>
            </p:cNvPr>
            <p:cNvSpPr txBox="1"/>
            <p:nvPr/>
          </p:nvSpPr>
          <p:spPr>
            <a:xfrm>
              <a:off x="9503161" y="5458861"/>
              <a:ext cx="2037737" cy="369332"/>
            </a:xfrm>
            <a:prstGeom prst="rect">
              <a:avLst/>
            </a:prstGeom>
            <a:noFill/>
          </p:spPr>
          <p:txBody>
            <a:bodyPr wrap="none" rtlCol="0">
              <a:spAutoFit/>
            </a:bodyPr>
            <a:lstStyle/>
            <a:p>
              <a:r>
                <a:rPr lang="en-US" dirty="0"/>
                <a:t>Visit</a:t>
              </a:r>
              <a:r>
                <a:rPr lang="zh-CN" altLang="en-US" dirty="0"/>
                <a:t> </a:t>
              </a:r>
              <a:r>
                <a:rPr lang="en-US" altLang="zh-CN" dirty="0"/>
                <a:t>CUHK </a:t>
              </a:r>
              <a:r>
                <a:rPr lang="en-US" altLang="zh-CN" dirty="0" err="1"/>
                <a:t>AIoT</a:t>
              </a:r>
              <a:r>
                <a:rPr lang="en-US" altLang="zh-CN" dirty="0"/>
                <a:t> Lab</a:t>
              </a:r>
              <a:endParaRPr lang="en-US" dirty="0"/>
            </a:p>
          </p:txBody>
        </p:sp>
      </p:grpSp>
      <p:pic>
        <p:nvPicPr>
          <p:cNvPr id="7" name="Picture 6" descr="A picture containing font, graphics, logo, symbol&#10;&#10;Description automatically generated">
            <a:extLst>
              <a:ext uri="{FF2B5EF4-FFF2-40B4-BE49-F238E27FC236}">
                <a16:creationId xmlns:a16="http://schemas.microsoft.com/office/drawing/2014/main" id="{9CE9C293-DA92-0114-DB9E-AAF4386EF19C}"/>
              </a:ext>
            </a:extLst>
          </p:cNvPr>
          <p:cNvPicPr>
            <a:picLocks noChangeAspect="1"/>
          </p:cNvPicPr>
          <p:nvPr/>
        </p:nvPicPr>
        <p:blipFill rotWithShape="1">
          <a:blip r:embed="rId5">
            <a:clrChange>
              <a:clrFrom>
                <a:srgbClr val="FFFFFF"/>
              </a:clrFrom>
              <a:clrTo>
                <a:srgbClr val="FFFFFF">
                  <a:alpha val="0"/>
                </a:srgbClr>
              </a:clrTo>
            </a:clrChange>
          </a:blip>
          <a:srcRect r="6059"/>
          <a:stretch/>
        </p:blipFill>
        <p:spPr>
          <a:xfrm>
            <a:off x="5881418" y="4903916"/>
            <a:ext cx="1794936" cy="1117034"/>
          </a:xfrm>
          <a:prstGeom prst="rect">
            <a:avLst/>
          </a:prstGeom>
        </p:spPr>
      </p:pic>
      <p:sp>
        <p:nvSpPr>
          <p:cNvPr id="9" name="内容占位符 2">
            <a:extLst>
              <a:ext uri="{FF2B5EF4-FFF2-40B4-BE49-F238E27FC236}">
                <a16:creationId xmlns:a16="http://schemas.microsoft.com/office/drawing/2014/main" id="{70A717C4-4013-DD8C-652A-335227ED266C}"/>
              </a:ext>
            </a:extLst>
          </p:cNvPr>
          <p:cNvSpPr txBox="1">
            <a:spLocks/>
          </p:cNvSpPr>
          <p:nvPr/>
        </p:nvSpPr>
        <p:spPr>
          <a:xfrm>
            <a:off x="3556166" y="718172"/>
            <a:ext cx="8574131" cy="342328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altLang="zh-CN" sz="2400" dirty="0"/>
              <a:t>Harmony: Heterogeneous Multi-Modal Federated Learning through Disentangled Model Training</a:t>
            </a:r>
          </a:p>
          <a:p>
            <a:pPr marL="0"/>
            <a:endParaRPr lang="en-US" altLang="zh-CN" sz="2400" dirty="0"/>
          </a:p>
          <a:p>
            <a:pPr marL="0"/>
            <a:r>
              <a:rPr lang="en-US" altLang="zh-CN" sz="2400" u="sng" dirty="0" err="1"/>
              <a:t>Xiaomin</a:t>
            </a:r>
            <a:r>
              <a:rPr lang="en-US" altLang="zh-CN" sz="2400" u="sng" dirty="0"/>
              <a:t> Ouyang</a:t>
            </a:r>
            <a:r>
              <a:rPr lang="en-US" altLang="zh-CN" sz="2400" dirty="0"/>
              <a:t>, </a:t>
            </a:r>
            <a:r>
              <a:rPr lang="en-US" altLang="zh-CN" sz="2400" dirty="0" err="1"/>
              <a:t>Zhiyuan</a:t>
            </a:r>
            <a:r>
              <a:rPr lang="en-US" altLang="zh-CN" sz="2400" dirty="0"/>
              <a:t> </a:t>
            </a:r>
            <a:r>
              <a:rPr lang="en-US" altLang="zh-CN" sz="2400" dirty="0" err="1"/>
              <a:t>Xie</a:t>
            </a:r>
            <a:r>
              <a:rPr lang="en-US" altLang="zh-CN" sz="2400" dirty="0"/>
              <a:t>, Heming Fu, </a:t>
            </a:r>
            <a:r>
              <a:rPr lang="en-US" altLang="zh-CN" sz="2400" dirty="0" err="1"/>
              <a:t>Sitong</a:t>
            </a:r>
            <a:r>
              <a:rPr lang="en-US" altLang="zh-CN" sz="2400" dirty="0"/>
              <a:t> Chen, Li Pan, </a:t>
            </a:r>
            <a:r>
              <a:rPr lang="en-US" altLang="zh-CN" sz="2400" dirty="0" err="1"/>
              <a:t>Neiwen</a:t>
            </a:r>
            <a:r>
              <a:rPr lang="en-US" altLang="zh-CN" sz="2400" dirty="0"/>
              <a:t> Ling, Guoliang Xing, </a:t>
            </a:r>
            <a:r>
              <a:rPr lang="en-US" altLang="zh-CN" sz="2400" dirty="0" err="1"/>
              <a:t>Jiayu</a:t>
            </a:r>
            <a:r>
              <a:rPr lang="en-US" altLang="zh-CN" sz="2400" dirty="0"/>
              <a:t> Zhou, and </a:t>
            </a:r>
            <a:r>
              <a:rPr lang="en-US" altLang="zh-CN" sz="2400" dirty="0" err="1"/>
              <a:t>Jianwei</a:t>
            </a:r>
            <a:r>
              <a:rPr lang="en-US" altLang="zh-CN" sz="2400" dirty="0"/>
              <a:t> Huang</a:t>
            </a:r>
          </a:p>
          <a:p>
            <a:pPr marL="0"/>
            <a:endParaRPr lang="en-US" altLang="zh-CN" baseline="30000" dirty="0"/>
          </a:p>
          <a:p>
            <a:pPr marL="0"/>
            <a:r>
              <a:rPr lang="en-US" altLang="zh-CN" sz="2400" dirty="0">
                <a:hlinkClick r:id="rId6"/>
              </a:rPr>
              <a:t>https://github.com/xmouyang/Harmony</a:t>
            </a:r>
            <a:r>
              <a:rPr lang="en-US" altLang="zh-CN" sz="2400" dirty="0"/>
              <a:t> </a:t>
            </a:r>
          </a:p>
        </p:txBody>
      </p:sp>
    </p:spTree>
    <p:extLst>
      <p:ext uri="{BB962C8B-B14F-4D97-AF65-F5344CB8AC3E}">
        <p14:creationId xmlns:p14="http://schemas.microsoft.com/office/powerpoint/2010/main" val="59595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FDF1B46B-63BC-4805-AD99-72CF9B0B9CEA}"/>
              </a:ext>
            </a:extLst>
          </p:cNvPr>
          <p:cNvSpPr>
            <a:spLocks noGrp="1"/>
          </p:cNvSpPr>
          <p:nvPr>
            <p:ph type="title"/>
          </p:nvPr>
        </p:nvSpPr>
        <p:spPr>
          <a:xfrm>
            <a:off x="509275" y="375576"/>
            <a:ext cx="10799180" cy="684311"/>
          </a:xfrm>
        </p:spPr>
        <p:txBody>
          <a:bodyPr>
            <a:normAutofit/>
          </a:bodyPr>
          <a:lstStyle/>
          <a:p>
            <a:r>
              <a:rPr lang="en-US" altLang="zh-CN" sz="3600" dirty="0"/>
              <a:t>Federated Learning (FL)</a:t>
            </a:r>
            <a:endParaRPr lang="zh-CN" altLang="en-US" sz="3600" dirty="0"/>
          </a:p>
        </p:txBody>
      </p:sp>
      <p:sp>
        <p:nvSpPr>
          <p:cNvPr id="56" name="TextBox 55">
            <a:extLst>
              <a:ext uri="{FF2B5EF4-FFF2-40B4-BE49-F238E27FC236}">
                <a16:creationId xmlns:a16="http://schemas.microsoft.com/office/drawing/2014/main" id="{310FA7DB-A5B4-714B-AAFD-5C0265457850}"/>
              </a:ext>
            </a:extLst>
          </p:cNvPr>
          <p:cNvSpPr txBox="1"/>
          <p:nvPr/>
        </p:nvSpPr>
        <p:spPr>
          <a:xfrm>
            <a:off x="509275" y="1261610"/>
            <a:ext cx="10027104" cy="400110"/>
          </a:xfrm>
          <a:prstGeom prst="rect">
            <a:avLst/>
          </a:prstGeom>
          <a:noFill/>
        </p:spPr>
        <p:txBody>
          <a:bodyPr wrap="none" rtlCol="0">
            <a:spAutoFit/>
          </a:bodyPr>
          <a:lstStyle/>
          <a:p>
            <a:pPr marL="285750" indent="-285750">
              <a:buFont typeface="Wingdings" pitchFamily="2" charset="2"/>
              <a:buChar char="Ø"/>
            </a:pPr>
            <a:r>
              <a:rPr lang="en-US" sz="2000" dirty="0">
                <a:latin typeface="Helvetica Light" panose="020B0403020202020204" pitchFamily="34" charset="0"/>
              </a:rPr>
              <a:t>Enables collaboratively training models while keeping the data residing on devices.</a:t>
            </a:r>
          </a:p>
        </p:txBody>
      </p:sp>
      <p:sp>
        <p:nvSpPr>
          <p:cNvPr id="2" name="Slide Number Placeholder 1">
            <a:extLst>
              <a:ext uri="{FF2B5EF4-FFF2-40B4-BE49-F238E27FC236}">
                <a16:creationId xmlns:a16="http://schemas.microsoft.com/office/drawing/2014/main" id="{6DECEC48-43F8-96DB-60EE-1355B50BBBB2}"/>
              </a:ext>
            </a:extLst>
          </p:cNvPr>
          <p:cNvSpPr>
            <a:spLocks noGrp="1"/>
          </p:cNvSpPr>
          <p:nvPr>
            <p:ph type="sldNum" sz="quarter" idx="12"/>
          </p:nvPr>
        </p:nvSpPr>
        <p:spPr/>
        <p:txBody>
          <a:bodyPr/>
          <a:lstStyle/>
          <a:p>
            <a:fld id="{8359160C-92F5-4CA3-ADFB-25E541243F54}" type="slidenum">
              <a:rPr lang="zh-CN" altLang="en-US" smtClean="0"/>
              <a:pPr/>
              <a:t>2</a:t>
            </a:fld>
            <a:endParaRPr lang="zh-CN" altLang="en-US"/>
          </a:p>
        </p:txBody>
      </p:sp>
      <p:grpSp>
        <p:nvGrpSpPr>
          <p:cNvPr id="47" name="Group 46">
            <a:extLst>
              <a:ext uri="{FF2B5EF4-FFF2-40B4-BE49-F238E27FC236}">
                <a16:creationId xmlns:a16="http://schemas.microsoft.com/office/drawing/2014/main" id="{F6661932-7AC0-82EF-46BC-EAB3DAD2164E}"/>
              </a:ext>
            </a:extLst>
          </p:cNvPr>
          <p:cNvGrpSpPr/>
          <p:nvPr/>
        </p:nvGrpSpPr>
        <p:grpSpPr>
          <a:xfrm>
            <a:off x="6763602" y="5036921"/>
            <a:ext cx="1315139" cy="457200"/>
            <a:chOff x="7785234" y="5211001"/>
            <a:chExt cx="1315139" cy="457200"/>
          </a:xfrm>
        </p:grpSpPr>
        <p:pic>
          <p:nvPicPr>
            <p:cNvPr id="48" name="Graphic 47" descr="Database outline">
              <a:extLst>
                <a:ext uri="{FF2B5EF4-FFF2-40B4-BE49-F238E27FC236}">
                  <a16:creationId xmlns:a16="http://schemas.microsoft.com/office/drawing/2014/main" id="{9E656154-C9F5-3F84-DCB3-920795B32B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85234" y="5211001"/>
              <a:ext cx="457200" cy="457200"/>
            </a:xfrm>
            <a:prstGeom prst="rect">
              <a:avLst/>
            </a:prstGeom>
          </p:spPr>
        </p:pic>
        <p:grpSp>
          <p:nvGrpSpPr>
            <p:cNvPr id="49" name="Group 48">
              <a:extLst>
                <a:ext uri="{FF2B5EF4-FFF2-40B4-BE49-F238E27FC236}">
                  <a16:creationId xmlns:a16="http://schemas.microsoft.com/office/drawing/2014/main" id="{0D83E7F7-21F0-B9A0-F63C-37BDD8FF00A2}"/>
                </a:ext>
              </a:extLst>
            </p:cNvPr>
            <p:cNvGrpSpPr>
              <a:grpSpLocks noChangeAspect="1"/>
            </p:cNvGrpSpPr>
            <p:nvPr/>
          </p:nvGrpSpPr>
          <p:grpSpPr>
            <a:xfrm>
              <a:off x="8603033" y="5262536"/>
              <a:ext cx="497340" cy="323265"/>
              <a:chOff x="562755" y="531419"/>
              <a:chExt cx="1506423" cy="968182"/>
            </a:xfrm>
            <a:solidFill>
              <a:srgbClr val="FF0000"/>
            </a:solidFill>
          </p:grpSpPr>
          <p:sp>
            <p:nvSpPr>
              <p:cNvPr id="51" name="Oval 50">
                <a:extLst>
                  <a:ext uri="{FF2B5EF4-FFF2-40B4-BE49-F238E27FC236}">
                    <a16:creationId xmlns:a16="http://schemas.microsoft.com/office/drawing/2014/main" id="{F9851C99-9ED1-2A95-DD7D-23014989705E}"/>
                  </a:ext>
                </a:extLst>
              </p:cNvPr>
              <p:cNvSpPr/>
              <p:nvPr/>
            </p:nvSpPr>
            <p:spPr>
              <a:xfrm>
                <a:off x="562755" y="659165"/>
                <a:ext cx="255496" cy="255492"/>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7313D017-7BC5-8CE5-F545-3E81DD174EDF}"/>
                  </a:ext>
                </a:extLst>
              </p:cNvPr>
              <p:cNvSpPr/>
              <p:nvPr/>
            </p:nvSpPr>
            <p:spPr>
              <a:xfrm>
                <a:off x="1204831" y="881042"/>
                <a:ext cx="255496" cy="255492"/>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A2255450-773A-1665-D5F6-F4E5F93CBB88}"/>
                  </a:ext>
                </a:extLst>
              </p:cNvPr>
              <p:cNvSpPr/>
              <p:nvPr/>
            </p:nvSpPr>
            <p:spPr>
              <a:xfrm>
                <a:off x="568353" y="1200405"/>
                <a:ext cx="255496" cy="255492"/>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A8FCC252-D51B-2B5F-6AF4-C14F959E6F6C}"/>
                  </a:ext>
                </a:extLst>
              </p:cNvPr>
              <p:cNvSpPr/>
              <p:nvPr/>
            </p:nvSpPr>
            <p:spPr>
              <a:xfrm>
                <a:off x="1210438" y="531419"/>
                <a:ext cx="255496" cy="255492"/>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58EE8CCB-0D8E-18AF-FDD5-3DE4EBA050E4}"/>
                  </a:ext>
                </a:extLst>
              </p:cNvPr>
              <p:cNvSpPr/>
              <p:nvPr/>
            </p:nvSpPr>
            <p:spPr>
              <a:xfrm>
                <a:off x="1203704" y="1244109"/>
                <a:ext cx="255496" cy="255492"/>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Oval 519">
                <a:extLst>
                  <a:ext uri="{FF2B5EF4-FFF2-40B4-BE49-F238E27FC236}">
                    <a16:creationId xmlns:a16="http://schemas.microsoft.com/office/drawing/2014/main" id="{5E45468B-898A-C052-8269-FBFA7798A0B3}"/>
                  </a:ext>
                </a:extLst>
              </p:cNvPr>
              <p:cNvSpPr/>
              <p:nvPr/>
            </p:nvSpPr>
            <p:spPr>
              <a:xfrm>
                <a:off x="1813682" y="1185278"/>
                <a:ext cx="255496" cy="255492"/>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20">
                <a:extLst>
                  <a:ext uri="{FF2B5EF4-FFF2-40B4-BE49-F238E27FC236}">
                    <a16:creationId xmlns:a16="http://schemas.microsoft.com/office/drawing/2014/main" id="{AE7CCD51-9FA8-8E56-6EB5-85E755705E91}"/>
                  </a:ext>
                </a:extLst>
              </p:cNvPr>
              <p:cNvSpPr/>
              <p:nvPr/>
            </p:nvSpPr>
            <p:spPr>
              <a:xfrm>
                <a:off x="1813682" y="659165"/>
                <a:ext cx="255496" cy="255492"/>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2" name="Straight Connector 521">
                <a:extLst>
                  <a:ext uri="{FF2B5EF4-FFF2-40B4-BE49-F238E27FC236}">
                    <a16:creationId xmlns:a16="http://schemas.microsoft.com/office/drawing/2014/main" id="{488E63E4-BA00-3E55-E3D3-3413A853CB17}"/>
                  </a:ext>
                </a:extLst>
              </p:cNvPr>
              <p:cNvCxnSpPr>
                <a:cxnSpLocks/>
                <a:stCxn id="51" idx="6"/>
                <a:endCxn id="54" idx="2"/>
              </p:cNvCxnSpPr>
              <p:nvPr/>
            </p:nvCxnSpPr>
            <p:spPr>
              <a:xfrm flipV="1">
                <a:off x="818251" y="659165"/>
                <a:ext cx="392187" cy="127746"/>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523" name="Straight Connector 522">
                <a:extLst>
                  <a:ext uri="{FF2B5EF4-FFF2-40B4-BE49-F238E27FC236}">
                    <a16:creationId xmlns:a16="http://schemas.microsoft.com/office/drawing/2014/main" id="{EAD7A3AB-F960-C783-4E48-90F172259155}"/>
                  </a:ext>
                </a:extLst>
              </p:cNvPr>
              <p:cNvCxnSpPr>
                <a:cxnSpLocks/>
                <a:stCxn id="51" idx="6"/>
                <a:endCxn id="52" idx="2"/>
              </p:cNvCxnSpPr>
              <p:nvPr/>
            </p:nvCxnSpPr>
            <p:spPr>
              <a:xfrm>
                <a:off x="818251" y="786911"/>
                <a:ext cx="386580" cy="221876"/>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524" name="Straight Connector 523">
                <a:extLst>
                  <a:ext uri="{FF2B5EF4-FFF2-40B4-BE49-F238E27FC236}">
                    <a16:creationId xmlns:a16="http://schemas.microsoft.com/office/drawing/2014/main" id="{75AF9BD7-9EE4-A5D5-D04A-DFB5AE68B6FD}"/>
                  </a:ext>
                </a:extLst>
              </p:cNvPr>
              <p:cNvCxnSpPr>
                <a:cxnSpLocks/>
                <a:stCxn id="52" idx="2"/>
                <a:endCxn id="53" idx="6"/>
              </p:cNvCxnSpPr>
              <p:nvPr/>
            </p:nvCxnSpPr>
            <p:spPr>
              <a:xfrm flipH="1">
                <a:off x="823849" y="1008788"/>
                <a:ext cx="380982" cy="319364"/>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525" name="Straight Connector 524">
                <a:extLst>
                  <a:ext uri="{FF2B5EF4-FFF2-40B4-BE49-F238E27FC236}">
                    <a16:creationId xmlns:a16="http://schemas.microsoft.com/office/drawing/2014/main" id="{128BF690-B996-071D-E39E-F8F0E54F8696}"/>
                  </a:ext>
                </a:extLst>
              </p:cNvPr>
              <p:cNvCxnSpPr>
                <a:cxnSpLocks/>
                <a:stCxn id="55" idx="2"/>
                <a:endCxn id="53" idx="6"/>
              </p:cNvCxnSpPr>
              <p:nvPr/>
            </p:nvCxnSpPr>
            <p:spPr>
              <a:xfrm flipH="1" flipV="1">
                <a:off x="823845" y="1328152"/>
                <a:ext cx="379859" cy="43703"/>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526" name="Straight Connector 525">
                <a:extLst>
                  <a:ext uri="{FF2B5EF4-FFF2-40B4-BE49-F238E27FC236}">
                    <a16:creationId xmlns:a16="http://schemas.microsoft.com/office/drawing/2014/main" id="{F14AF706-82FA-7D48-37E6-521B22E8CA84}"/>
                  </a:ext>
                </a:extLst>
              </p:cNvPr>
              <p:cNvCxnSpPr>
                <a:cxnSpLocks/>
                <a:stCxn id="521" idx="2"/>
                <a:endCxn id="54" idx="6"/>
              </p:cNvCxnSpPr>
              <p:nvPr/>
            </p:nvCxnSpPr>
            <p:spPr>
              <a:xfrm flipH="1" flipV="1">
                <a:off x="1465933" y="659165"/>
                <a:ext cx="347752" cy="127746"/>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527" name="Straight Connector 526">
                <a:extLst>
                  <a:ext uri="{FF2B5EF4-FFF2-40B4-BE49-F238E27FC236}">
                    <a16:creationId xmlns:a16="http://schemas.microsoft.com/office/drawing/2014/main" id="{EAB1DEEF-F199-01B3-6CA1-7D5B8C1C3BD2}"/>
                  </a:ext>
                </a:extLst>
              </p:cNvPr>
              <p:cNvCxnSpPr>
                <a:cxnSpLocks/>
                <a:stCxn id="55" idx="2"/>
                <a:endCxn id="51" idx="6"/>
              </p:cNvCxnSpPr>
              <p:nvPr/>
            </p:nvCxnSpPr>
            <p:spPr>
              <a:xfrm flipH="1" flipV="1">
                <a:off x="818251" y="786911"/>
                <a:ext cx="385456" cy="584944"/>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528" name="Straight Connector 527">
                <a:extLst>
                  <a:ext uri="{FF2B5EF4-FFF2-40B4-BE49-F238E27FC236}">
                    <a16:creationId xmlns:a16="http://schemas.microsoft.com/office/drawing/2014/main" id="{FBBB4C87-B6B8-16BA-FB41-F8D3E04B0CD6}"/>
                  </a:ext>
                </a:extLst>
              </p:cNvPr>
              <p:cNvCxnSpPr>
                <a:cxnSpLocks/>
                <a:stCxn id="54" idx="2"/>
                <a:endCxn id="53" idx="6"/>
              </p:cNvCxnSpPr>
              <p:nvPr/>
            </p:nvCxnSpPr>
            <p:spPr>
              <a:xfrm flipH="1">
                <a:off x="823849" y="659165"/>
                <a:ext cx="386589" cy="668987"/>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529" name="Straight Connector 528">
                <a:extLst>
                  <a:ext uri="{FF2B5EF4-FFF2-40B4-BE49-F238E27FC236}">
                    <a16:creationId xmlns:a16="http://schemas.microsoft.com/office/drawing/2014/main" id="{49CB3B84-E9E7-910C-D2E6-02244647E987}"/>
                  </a:ext>
                </a:extLst>
              </p:cNvPr>
              <p:cNvCxnSpPr>
                <a:cxnSpLocks/>
                <a:stCxn id="520" idx="2"/>
                <a:endCxn id="54" idx="6"/>
              </p:cNvCxnSpPr>
              <p:nvPr/>
            </p:nvCxnSpPr>
            <p:spPr>
              <a:xfrm flipH="1" flipV="1">
                <a:off x="1465933" y="659165"/>
                <a:ext cx="347752" cy="653859"/>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530" name="Straight Connector 529">
                <a:extLst>
                  <a:ext uri="{FF2B5EF4-FFF2-40B4-BE49-F238E27FC236}">
                    <a16:creationId xmlns:a16="http://schemas.microsoft.com/office/drawing/2014/main" id="{9BF3EACB-5830-209C-5428-6F23BFF68F06}"/>
                  </a:ext>
                </a:extLst>
              </p:cNvPr>
              <p:cNvCxnSpPr>
                <a:cxnSpLocks/>
                <a:stCxn id="521" idx="2"/>
                <a:endCxn id="52" idx="6"/>
              </p:cNvCxnSpPr>
              <p:nvPr/>
            </p:nvCxnSpPr>
            <p:spPr>
              <a:xfrm flipH="1">
                <a:off x="1460324" y="786911"/>
                <a:ext cx="353358" cy="221877"/>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531" name="Straight Connector 530">
                <a:extLst>
                  <a:ext uri="{FF2B5EF4-FFF2-40B4-BE49-F238E27FC236}">
                    <a16:creationId xmlns:a16="http://schemas.microsoft.com/office/drawing/2014/main" id="{2EE91FA4-E6F5-FDA7-00D3-7F62F8A4413F}"/>
                  </a:ext>
                </a:extLst>
              </p:cNvPr>
              <p:cNvCxnSpPr>
                <a:cxnSpLocks/>
                <a:stCxn id="520" idx="2"/>
                <a:endCxn id="52" idx="6"/>
              </p:cNvCxnSpPr>
              <p:nvPr/>
            </p:nvCxnSpPr>
            <p:spPr>
              <a:xfrm flipH="1" flipV="1">
                <a:off x="1460324" y="1008788"/>
                <a:ext cx="353358" cy="304233"/>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532" name="Straight Connector 531">
                <a:extLst>
                  <a:ext uri="{FF2B5EF4-FFF2-40B4-BE49-F238E27FC236}">
                    <a16:creationId xmlns:a16="http://schemas.microsoft.com/office/drawing/2014/main" id="{2CD3E225-074E-C899-9A0E-3392C7EB2B3A}"/>
                  </a:ext>
                </a:extLst>
              </p:cNvPr>
              <p:cNvCxnSpPr>
                <a:cxnSpLocks/>
                <a:stCxn id="521" idx="2"/>
                <a:endCxn id="55" idx="6"/>
              </p:cNvCxnSpPr>
              <p:nvPr/>
            </p:nvCxnSpPr>
            <p:spPr>
              <a:xfrm flipH="1">
                <a:off x="1459200" y="786911"/>
                <a:ext cx="354485" cy="584944"/>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533" name="Straight Connector 532">
                <a:extLst>
                  <a:ext uri="{FF2B5EF4-FFF2-40B4-BE49-F238E27FC236}">
                    <a16:creationId xmlns:a16="http://schemas.microsoft.com/office/drawing/2014/main" id="{C83E012D-EAC4-1127-6521-9C0BB776C3D9}"/>
                  </a:ext>
                </a:extLst>
              </p:cNvPr>
              <p:cNvCxnSpPr>
                <a:cxnSpLocks/>
                <a:stCxn id="520" idx="2"/>
                <a:endCxn id="55" idx="6"/>
              </p:cNvCxnSpPr>
              <p:nvPr/>
            </p:nvCxnSpPr>
            <p:spPr>
              <a:xfrm flipH="1">
                <a:off x="1459200" y="1313033"/>
                <a:ext cx="354485" cy="58834"/>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grpSp>
        <p:cxnSp>
          <p:nvCxnSpPr>
            <p:cNvPr id="50" name="Straight Arrow Connector 49">
              <a:extLst>
                <a:ext uri="{FF2B5EF4-FFF2-40B4-BE49-F238E27FC236}">
                  <a16:creationId xmlns:a16="http://schemas.microsoft.com/office/drawing/2014/main" id="{160102A0-E9A8-FB64-5707-105B7BAA8EAB}"/>
                </a:ext>
              </a:extLst>
            </p:cNvPr>
            <p:cNvCxnSpPr>
              <a:cxnSpLocks/>
            </p:cNvCxnSpPr>
            <p:nvPr/>
          </p:nvCxnSpPr>
          <p:spPr>
            <a:xfrm flipV="1">
              <a:off x="8217875" y="5439601"/>
              <a:ext cx="369613"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4" name="Group 533">
            <a:extLst>
              <a:ext uri="{FF2B5EF4-FFF2-40B4-BE49-F238E27FC236}">
                <a16:creationId xmlns:a16="http://schemas.microsoft.com/office/drawing/2014/main" id="{12DC9DFF-75C4-2CB4-C84C-37C13A9901F6}"/>
              </a:ext>
            </a:extLst>
          </p:cNvPr>
          <p:cNvGrpSpPr/>
          <p:nvPr/>
        </p:nvGrpSpPr>
        <p:grpSpPr>
          <a:xfrm>
            <a:off x="4617313" y="5089346"/>
            <a:ext cx="1320891" cy="457200"/>
            <a:chOff x="5447930" y="5468362"/>
            <a:chExt cx="1320891" cy="457200"/>
          </a:xfrm>
        </p:grpSpPr>
        <p:pic>
          <p:nvPicPr>
            <p:cNvPr id="535" name="Graphic 534" descr="Database outline">
              <a:extLst>
                <a:ext uri="{FF2B5EF4-FFF2-40B4-BE49-F238E27FC236}">
                  <a16:creationId xmlns:a16="http://schemas.microsoft.com/office/drawing/2014/main" id="{C50CAF26-F33F-DF34-6658-0FA2019AE2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47930" y="5468362"/>
              <a:ext cx="457200" cy="457200"/>
            </a:xfrm>
            <a:prstGeom prst="rect">
              <a:avLst/>
            </a:prstGeom>
          </p:spPr>
        </p:pic>
        <p:grpSp>
          <p:nvGrpSpPr>
            <p:cNvPr id="536" name="Group 535">
              <a:extLst>
                <a:ext uri="{FF2B5EF4-FFF2-40B4-BE49-F238E27FC236}">
                  <a16:creationId xmlns:a16="http://schemas.microsoft.com/office/drawing/2014/main" id="{5682223B-CC09-4472-C429-E3CB16D8D781}"/>
                </a:ext>
              </a:extLst>
            </p:cNvPr>
            <p:cNvGrpSpPr>
              <a:grpSpLocks noChangeAspect="1"/>
            </p:cNvGrpSpPr>
            <p:nvPr/>
          </p:nvGrpSpPr>
          <p:grpSpPr>
            <a:xfrm>
              <a:off x="6271481" y="5551466"/>
              <a:ext cx="497340" cy="323265"/>
              <a:chOff x="562755" y="531422"/>
              <a:chExt cx="1506423" cy="968190"/>
            </a:xfrm>
            <a:solidFill>
              <a:schemeClr val="accent5"/>
            </a:solidFill>
          </p:grpSpPr>
          <p:sp>
            <p:nvSpPr>
              <p:cNvPr id="538" name="Oval 537">
                <a:extLst>
                  <a:ext uri="{FF2B5EF4-FFF2-40B4-BE49-F238E27FC236}">
                    <a16:creationId xmlns:a16="http://schemas.microsoft.com/office/drawing/2014/main" id="{CFA30965-9294-573F-0378-369E9CAF97FF}"/>
                  </a:ext>
                </a:extLst>
              </p:cNvPr>
              <p:cNvSpPr/>
              <p:nvPr/>
            </p:nvSpPr>
            <p:spPr>
              <a:xfrm>
                <a:off x="562755" y="659168"/>
                <a:ext cx="255495" cy="255495"/>
              </a:xfrm>
              <a:prstGeom prst="ellipse">
                <a:avLst/>
              </a:prstGeom>
              <a:grp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Oval 538">
                <a:extLst>
                  <a:ext uri="{FF2B5EF4-FFF2-40B4-BE49-F238E27FC236}">
                    <a16:creationId xmlns:a16="http://schemas.microsoft.com/office/drawing/2014/main" id="{29A3A8FC-FC59-301E-FBCA-B56C8D4AECD6}"/>
                  </a:ext>
                </a:extLst>
              </p:cNvPr>
              <p:cNvSpPr/>
              <p:nvPr/>
            </p:nvSpPr>
            <p:spPr>
              <a:xfrm>
                <a:off x="1204830" y="881046"/>
                <a:ext cx="255495" cy="255495"/>
              </a:xfrm>
              <a:prstGeom prst="ellipse">
                <a:avLst/>
              </a:prstGeom>
              <a:grp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Oval 539">
                <a:extLst>
                  <a:ext uri="{FF2B5EF4-FFF2-40B4-BE49-F238E27FC236}">
                    <a16:creationId xmlns:a16="http://schemas.microsoft.com/office/drawing/2014/main" id="{84DCDD7F-C11E-EA45-0900-6F800A2BE090}"/>
                  </a:ext>
                </a:extLst>
              </p:cNvPr>
              <p:cNvSpPr/>
              <p:nvPr/>
            </p:nvSpPr>
            <p:spPr>
              <a:xfrm>
                <a:off x="568354" y="1200414"/>
                <a:ext cx="255495" cy="255494"/>
              </a:xfrm>
              <a:prstGeom prst="ellipse">
                <a:avLst/>
              </a:prstGeom>
              <a:grp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Oval 540">
                <a:extLst>
                  <a:ext uri="{FF2B5EF4-FFF2-40B4-BE49-F238E27FC236}">
                    <a16:creationId xmlns:a16="http://schemas.microsoft.com/office/drawing/2014/main" id="{B8FE5AEC-0B1B-521E-205A-20128FBB8E6F}"/>
                  </a:ext>
                </a:extLst>
              </p:cNvPr>
              <p:cNvSpPr/>
              <p:nvPr/>
            </p:nvSpPr>
            <p:spPr>
              <a:xfrm>
                <a:off x="1210438" y="531422"/>
                <a:ext cx="255495" cy="255495"/>
              </a:xfrm>
              <a:prstGeom prst="ellipse">
                <a:avLst/>
              </a:prstGeom>
              <a:grp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Oval 541">
                <a:extLst>
                  <a:ext uri="{FF2B5EF4-FFF2-40B4-BE49-F238E27FC236}">
                    <a16:creationId xmlns:a16="http://schemas.microsoft.com/office/drawing/2014/main" id="{D9954200-0E49-C20C-E3C0-C46BCAB4C019}"/>
                  </a:ext>
                </a:extLst>
              </p:cNvPr>
              <p:cNvSpPr/>
              <p:nvPr/>
            </p:nvSpPr>
            <p:spPr>
              <a:xfrm>
                <a:off x="1203705" y="1244117"/>
                <a:ext cx="255495" cy="255495"/>
              </a:xfrm>
              <a:prstGeom prst="ellipse">
                <a:avLst/>
              </a:prstGeom>
              <a:grp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Oval 542">
                <a:extLst>
                  <a:ext uri="{FF2B5EF4-FFF2-40B4-BE49-F238E27FC236}">
                    <a16:creationId xmlns:a16="http://schemas.microsoft.com/office/drawing/2014/main" id="{641755C0-D03E-0E86-B97E-9002E65A4CED}"/>
                  </a:ext>
                </a:extLst>
              </p:cNvPr>
              <p:cNvSpPr/>
              <p:nvPr/>
            </p:nvSpPr>
            <p:spPr>
              <a:xfrm>
                <a:off x="1813683" y="1185286"/>
                <a:ext cx="255495" cy="255495"/>
              </a:xfrm>
              <a:prstGeom prst="ellipse">
                <a:avLst/>
              </a:prstGeom>
              <a:grp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Oval 543">
                <a:extLst>
                  <a:ext uri="{FF2B5EF4-FFF2-40B4-BE49-F238E27FC236}">
                    <a16:creationId xmlns:a16="http://schemas.microsoft.com/office/drawing/2014/main" id="{259435B3-6BC9-3D25-83F7-B869D671D26A}"/>
                  </a:ext>
                </a:extLst>
              </p:cNvPr>
              <p:cNvSpPr/>
              <p:nvPr/>
            </p:nvSpPr>
            <p:spPr>
              <a:xfrm>
                <a:off x="1813683" y="659168"/>
                <a:ext cx="255495" cy="255495"/>
              </a:xfrm>
              <a:prstGeom prst="ellipse">
                <a:avLst/>
              </a:prstGeom>
              <a:grp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5" name="Straight Connector 544">
                <a:extLst>
                  <a:ext uri="{FF2B5EF4-FFF2-40B4-BE49-F238E27FC236}">
                    <a16:creationId xmlns:a16="http://schemas.microsoft.com/office/drawing/2014/main" id="{2879EB8D-3F85-F327-3F76-CE976F60CF12}"/>
                  </a:ext>
                </a:extLst>
              </p:cNvPr>
              <p:cNvCxnSpPr>
                <a:cxnSpLocks/>
                <a:stCxn id="538" idx="6"/>
                <a:endCxn id="541" idx="2"/>
              </p:cNvCxnSpPr>
              <p:nvPr/>
            </p:nvCxnSpPr>
            <p:spPr>
              <a:xfrm flipV="1">
                <a:off x="818250" y="659170"/>
                <a:ext cx="392188" cy="127746"/>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546" name="Straight Connector 545">
                <a:extLst>
                  <a:ext uri="{FF2B5EF4-FFF2-40B4-BE49-F238E27FC236}">
                    <a16:creationId xmlns:a16="http://schemas.microsoft.com/office/drawing/2014/main" id="{C408687F-C62E-2BC8-2D0C-0CB59C281489}"/>
                  </a:ext>
                </a:extLst>
              </p:cNvPr>
              <p:cNvCxnSpPr>
                <a:cxnSpLocks/>
                <a:stCxn id="538" idx="6"/>
                <a:endCxn id="539" idx="2"/>
              </p:cNvCxnSpPr>
              <p:nvPr/>
            </p:nvCxnSpPr>
            <p:spPr>
              <a:xfrm>
                <a:off x="818250" y="786917"/>
                <a:ext cx="386581" cy="221878"/>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547" name="Straight Connector 546">
                <a:extLst>
                  <a:ext uri="{FF2B5EF4-FFF2-40B4-BE49-F238E27FC236}">
                    <a16:creationId xmlns:a16="http://schemas.microsoft.com/office/drawing/2014/main" id="{BF7B1595-842D-F4F2-58EA-CC16C415DD47}"/>
                  </a:ext>
                </a:extLst>
              </p:cNvPr>
              <p:cNvCxnSpPr>
                <a:cxnSpLocks/>
                <a:stCxn id="539" idx="2"/>
                <a:endCxn id="540" idx="6"/>
              </p:cNvCxnSpPr>
              <p:nvPr/>
            </p:nvCxnSpPr>
            <p:spPr>
              <a:xfrm flipH="1">
                <a:off x="823848" y="1008795"/>
                <a:ext cx="380982" cy="319368"/>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548" name="Straight Connector 547">
                <a:extLst>
                  <a:ext uri="{FF2B5EF4-FFF2-40B4-BE49-F238E27FC236}">
                    <a16:creationId xmlns:a16="http://schemas.microsoft.com/office/drawing/2014/main" id="{ABB02366-167E-94FD-BF08-EDB03D6CD1B7}"/>
                  </a:ext>
                </a:extLst>
              </p:cNvPr>
              <p:cNvCxnSpPr>
                <a:cxnSpLocks/>
                <a:stCxn id="542" idx="2"/>
                <a:endCxn id="540" idx="6"/>
              </p:cNvCxnSpPr>
              <p:nvPr/>
            </p:nvCxnSpPr>
            <p:spPr>
              <a:xfrm flipH="1" flipV="1">
                <a:off x="823846" y="1328160"/>
                <a:ext cx="379858" cy="43704"/>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549" name="Straight Connector 548">
                <a:extLst>
                  <a:ext uri="{FF2B5EF4-FFF2-40B4-BE49-F238E27FC236}">
                    <a16:creationId xmlns:a16="http://schemas.microsoft.com/office/drawing/2014/main" id="{3D68243F-BC4A-3D89-36AC-843EE417FF64}"/>
                  </a:ext>
                </a:extLst>
              </p:cNvPr>
              <p:cNvCxnSpPr>
                <a:cxnSpLocks/>
                <a:stCxn id="544" idx="2"/>
                <a:endCxn id="541" idx="6"/>
              </p:cNvCxnSpPr>
              <p:nvPr/>
            </p:nvCxnSpPr>
            <p:spPr>
              <a:xfrm flipH="1" flipV="1">
                <a:off x="1465933" y="659168"/>
                <a:ext cx="347751" cy="127746"/>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550" name="Straight Connector 549">
                <a:extLst>
                  <a:ext uri="{FF2B5EF4-FFF2-40B4-BE49-F238E27FC236}">
                    <a16:creationId xmlns:a16="http://schemas.microsoft.com/office/drawing/2014/main" id="{880CCC81-C7C5-0481-78C0-33E6C479556D}"/>
                  </a:ext>
                </a:extLst>
              </p:cNvPr>
              <p:cNvCxnSpPr>
                <a:cxnSpLocks/>
                <a:stCxn id="542" idx="2"/>
                <a:endCxn id="538" idx="6"/>
              </p:cNvCxnSpPr>
              <p:nvPr/>
            </p:nvCxnSpPr>
            <p:spPr>
              <a:xfrm flipH="1" flipV="1">
                <a:off x="818250" y="786917"/>
                <a:ext cx="385457" cy="584949"/>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551" name="Straight Connector 550">
                <a:extLst>
                  <a:ext uri="{FF2B5EF4-FFF2-40B4-BE49-F238E27FC236}">
                    <a16:creationId xmlns:a16="http://schemas.microsoft.com/office/drawing/2014/main" id="{A7973A51-D1C4-B46A-F67A-84DF8B0464B1}"/>
                  </a:ext>
                </a:extLst>
              </p:cNvPr>
              <p:cNvCxnSpPr>
                <a:cxnSpLocks/>
                <a:stCxn id="541" idx="2"/>
                <a:endCxn id="540" idx="6"/>
              </p:cNvCxnSpPr>
              <p:nvPr/>
            </p:nvCxnSpPr>
            <p:spPr>
              <a:xfrm flipH="1">
                <a:off x="823848" y="659170"/>
                <a:ext cx="386590" cy="668992"/>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552" name="Straight Connector 551">
                <a:extLst>
                  <a:ext uri="{FF2B5EF4-FFF2-40B4-BE49-F238E27FC236}">
                    <a16:creationId xmlns:a16="http://schemas.microsoft.com/office/drawing/2014/main" id="{3A36EF80-A32F-45B9-AE12-857130BE6D89}"/>
                  </a:ext>
                </a:extLst>
              </p:cNvPr>
              <p:cNvCxnSpPr>
                <a:cxnSpLocks/>
                <a:stCxn id="543" idx="2"/>
                <a:endCxn id="541" idx="6"/>
              </p:cNvCxnSpPr>
              <p:nvPr/>
            </p:nvCxnSpPr>
            <p:spPr>
              <a:xfrm flipH="1" flipV="1">
                <a:off x="1465933" y="659168"/>
                <a:ext cx="347751" cy="653864"/>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553" name="Straight Connector 552">
                <a:extLst>
                  <a:ext uri="{FF2B5EF4-FFF2-40B4-BE49-F238E27FC236}">
                    <a16:creationId xmlns:a16="http://schemas.microsoft.com/office/drawing/2014/main" id="{63DB75F5-E883-D41B-4617-1AB5C9D86EDB}"/>
                  </a:ext>
                </a:extLst>
              </p:cNvPr>
              <p:cNvCxnSpPr>
                <a:cxnSpLocks/>
                <a:stCxn id="544" idx="2"/>
                <a:endCxn id="539" idx="6"/>
              </p:cNvCxnSpPr>
              <p:nvPr/>
            </p:nvCxnSpPr>
            <p:spPr>
              <a:xfrm flipH="1">
                <a:off x="1460325" y="786917"/>
                <a:ext cx="353358" cy="221878"/>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554" name="Straight Connector 553">
                <a:extLst>
                  <a:ext uri="{FF2B5EF4-FFF2-40B4-BE49-F238E27FC236}">
                    <a16:creationId xmlns:a16="http://schemas.microsoft.com/office/drawing/2014/main" id="{945E31D9-3E05-BEC2-8075-046B1DDE143D}"/>
                  </a:ext>
                </a:extLst>
              </p:cNvPr>
              <p:cNvCxnSpPr>
                <a:cxnSpLocks/>
                <a:stCxn id="543" idx="2"/>
                <a:endCxn id="539" idx="6"/>
              </p:cNvCxnSpPr>
              <p:nvPr/>
            </p:nvCxnSpPr>
            <p:spPr>
              <a:xfrm flipH="1" flipV="1">
                <a:off x="1460325" y="1008795"/>
                <a:ext cx="353358" cy="304237"/>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555" name="Straight Connector 554">
                <a:extLst>
                  <a:ext uri="{FF2B5EF4-FFF2-40B4-BE49-F238E27FC236}">
                    <a16:creationId xmlns:a16="http://schemas.microsoft.com/office/drawing/2014/main" id="{1EE6310E-B15E-9CAA-ACC4-BFFF58CDF411}"/>
                  </a:ext>
                </a:extLst>
              </p:cNvPr>
              <p:cNvCxnSpPr>
                <a:cxnSpLocks/>
                <a:stCxn id="544" idx="2"/>
                <a:endCxn id="542" idx="6"/>
              </p:cNvCxnSpPr>
              <p:nvPr/>
            </p:nvCxnSpPr>
            <p:spPr>
              <a:xfrm flipH="1">
                <a:off x="1459199" y="786917"/>
                <a:ext cx="354484" cy="584949"/>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556" name="Straight Connector 555">
                <a:extLst>
                  <a:ext uri="{FF2B5EF4-FFF2-40B4-BE49-F238E27FC236}">
                    <a16:creationId xmlns:a16="http://schemas.microsoft.com/office/drawing/2014/main" id="{EC432711-35F8-A3ED-5E96-541372536AA6}"/>
                  </a:ext>
                </a:extLst>
              </p:cNvPr>
              <p:cNvCxnSpPr>
                <a:cxnSpLocks/>
                <a:stCxn id="543" idx="2"/>
                <a:endCxn id="542" idx="6"/>
              </p:cNvCxnSpPr>
              <p:nvPr/>
            </p:nvCxnSpPr>
            <p:spPr>
              <a:xfrm flipH="1">
                <a:off x="1459199" y="1313032"/>
                <a:ext cx="354484" cy="58834"/>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grpSp>
        <p:cxnSp>
          <p:nvCxnSpPr>
            <p:cNvPr id="537" name="Straight Arrow Connector 536">
              <a:extLst>
                <a:ext uri="{FF2B5EF4-FFF2-40B4-BE49-F238E27FC236}">
                  <a16:creationId xmlns:a16="http://schemas.microsoft.com/office/drawing/2014/main" id="{0B628E34-67C1-325D-5E4C-41C88AB362FB}"/>
                </a:ext>
              </a:extLst>
            </p:cNvPr>
            <p:cNvCxnSpPr>
              <a:cxnSpLocks/>
            </p:cNvCxnSpPr>
            <p:nvPr/>
          </p:nvCxnSpPr>
          <p:spPr>
            <a:xfrm flipV="1">
              <a:off x="5870670" y="5716789"/>
              <a:ext cx="369613"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57" name="Group 556">
            <a:extLst>
              <a:ext uri="{FF2B5EF4-FFF2-40B4-BE49-F238E27FC236}">
                <a16:creationId xmlns:a16="http://schemas.microsoft.com/office/drawing/2014/main" id="{F8B46C96-CE17-5070-5D4B-89CAF4C84512}"/>
              </a:ext>
            </a:extLst>
          </p:cNvPr>
          <p:cNvGrpSpPr/>
          <p:nvPr/>
        </p:nvGrpSpPr>
        <p:grpSpPr>
          <a:xfrm>
            <a:off x="2482596" y="4995862"/>
            <a:ext cx="1274391" cy="457200"/>
            <a:chOff x="3001983" y="5342931"/>
            <a:chExt cx="1274391" cy="457200"/>
          </a:xfrm>
        </p:grpSpPr>
        <p:pic>
          <p:nvPicPr>
            <p:cNvPr id="558" name="Graphic 557" descr="Database outline">
              <a:extLst>
                <a:ext uri="{FF2B5EF4-FFF2-40B4-BE49-F238E27FC236}">
                  <a16:creationId xmlns:a16="http://schemas.microsoft.com/office/drawing/2014/main" id="{B155BF54-FB74-DC16-FF25-DE70EC58E9D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01983" y="5342931"/>
              <a:ext cx="457200" cy="457200"/>
            </a:xfrm>
            <a:prstGeom prst="rect">
              <a:avLst/>
            </a:prstGeom>
          </p:spPr>
        </p:pic>
        <p:grpSp>
          <p:nvGrpSpPr>
            <p:cNvPr id="559" name="Group 558">
              <a:extLst>
                <a:ext uri="{FF2B5EF4-FFF2-40B4-BE49-F238E27FC236}">
                  <a16:creationId xmlns:a16="http://schemas.microsoft.com/office/drawing/2014/main" id="{D6B6FED3-F77E-F6B9-FED3-5F7913190BCA}"/>
                </a:ext>
              </a:extLst>
            </p:cNvPr>
            <p:cNvGrpSpPr>
              <a:grpSpLocks noChangeAspect="1"/>
            </p:cNvGrpSpPr>
            <p:nvPr/>
          </p:nvGrpSpPr>
          <p:grpSpPr>
            <a:xfrm>
              <a:off x="3779034" y="5408675"/>
              <a:ext cx="497340" cy="323265"/>
              <a:chOff x="562755" y="531422"/>
              <a:chExt cx="1506423" cy="968190"/>
            </a:xfrm>
            <a:solidFill>
              <a:schemeClr val="accent6"/>
            </a:solidFill>
          </p:grpSpPr>
          <p:sp>
            <p:nvSpPr>
              <p:cNvPr id="561" name="Oval 560">
                <a:extLst>
                  <a:ext uri="{FF2B5EF4-FFF2-40B4-BE49-F238E27FC236}">
                    <a16:creationId xmlns:a16="http://schemas.microsoft.com/office/drawing/2014/main" id="{53765CF7-C033-0E2E-7E9B-ECE8F06BFA24}"/>
                  </a:ext>
                </a:extLst>
              </p:cNvPr>
              <p:cNvSpPr/>
              <p:nvPr/>
            </p:nvSpPr>
            <p:spPr>
              <a:xfrm>
                <a:off x="562755" y="659168"/>
                <a:ext cx="255495" cy="255495"/>
              </a:xfrm>
              <a:prstGeom prst="ellipse">
                <a:avLst/>
              </a:prstGeom>
              <a:grp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Oval 561">
                <a:extLst>
                  <a:ext uri="{FF2B5EF4-FFF2-40B4-BE49-F238E27FC236}">
                    <a16:creationId xmlns:a16="http://schemas.microsoft.com/office/drawing/2014/main" id="{FE00E905-C2B6-0C46-02CF-28BAFA7F944C}"/>
                  </a:ext>
                </a:extLst>
              </p:cNvPr>
              <p:cNvSpPr/>
              <p:nvPr/>
            </p:nvSpPr>
            <p:spPr>
              <a:xfrm>
                <a:off x="1204830" y="881046"/>
                <a:ext cx="255495" cy="255495"/>
              </a:xfrm>
              <a:prstGeom prst="ellipse">
                <a:avLst/>
              </a:prstGeom>
              <a:grp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Oval 562">
                <a:extLst>
                  <a:ext uri="{FF2B5EF4-FFF2-40B4-BE49-F238E27FC236}">
                    <a16:creationId xmlns:a16="http://schemas.microsoft.com/office/drawing/2014/main" id="{75E34523-883D-E588-7B86-1F07A30BDC10}"/>
                  </a:ext>
                </a:extLst>
              </p:cNvPr>
              <p:cNvSpPr/>
              <p:nvPr/>
            </p:nvSpPr>
            <p:spPr>
              <a:xfrm>
                <a:off x="568354" y="1200414"/>
                <a:ext cx="255495" cy="255494"/>
              </a:xfrm>
              <a:prstGeom prst="ellipse">
                <a:avLst/>
              </a:prstGeom>
              <a:grp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Oval 563">
                <a:extLst>
                  <a:ext uri="{FF2B5EF4-FFF2-40B4-BE49-F238E27FC236}">
                    <a16:creationId xmlns:a16="http://schemas.microsoft.com/office/drawing/2014/main" id="{32C34F40-61BA-FA5D-7C64-F05B0FB777A3}"/>
                  </a:ext>
                </a:extLst>
              </p:cNvPr>
              <p:cNvSpPr/>
              <p:nvPr/>
            </p:nvSpPr>
            <p:spPr>
              <a:xfrm>
                <a:off x="1210438" y="531422"/>
                <a:ext cx="255495" cy="255495"/>
              </a:xfrm>
              <a:prstGeom prst="ellipse">
                <a:avLst/>
              </a:prstGeom>
              <a:grp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Oval 564">
                <a:extLst>
                  <a:ext uri="{FF2B5EF4-FFF2-40B4-BE49-F238E27FC236}">
                    <a16:creationId xmlns:a16="http://schemas.microsoft.com/office/drawing/2014/main" id="{83B9212F-B347-5D43-7BF9-3327CD30F385}"/>
                  </a:ext>
                </a:extLst>
              </p:cNvPr>
              <p:cNvSpPr/>
              <p:nvPr/>
            </p:nvSpPr>
            <p:spPr>
              <a:xfrm>
                <a:off x="1203705" y="1244117"/>
                <a:ext cx="255495" cy="255495"/>
              </a:xfrm>
              <a:prstGeom prst="ellipse">
                <a:avLst/>
              </a:prstGeom>
              <a:grp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Oval 565">
                <a:extLst>
                  <a:ext uri="{FF2B5EF4-FFF2-40B4-BE49-F238E27FC236}">
                    <a16:creationId xmlns:a16="http://schemas.microsoft.com/office/drawing/2014/main" id="{7E8CAF1D-8016-C993-CE99-34AC0C29066B}"/>
                  </a:ext>
                </a:extLst>
              </p:cNvPr>
              <p:cNvSpPr/>
              <p:nvPr/>
            </p:nvSpPr>
            <p:spPr>
              <a:xfrm>
                <a:off x="1813683" y="1185286"/>
                <a:ext cx="255495" cy="255495"/>
              </a:xfrm>
              <a:prstGeom prst="ellipse">
                <a:avLst/>
              </a:prstGeom>
              <a:grp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Oval 566">
                <a:extLst>
                  <a:ext uri="{FF2B5EF4-FFF2-40B4-BE49-F238E27FC236}">
                    <a16:creationId xmlns:a16="http://schemas.microsoft.com/office/drawing/2014/main" id="{54F9745C-B6F3-4C7D-84F7-B96FD8152A5F}"/>
                  </a:ext>
                </a:extLst>
              </p:cNvPr>
              <p:cNvSpPr/>
              <p:nvPr/>
            </p:nvSpPr>
            <p:spPr>
              <a:xfrm>
                <a:off x="1813683" y="659168"/>
                <a:ext cx="255495" cy="255495"/>
              </a:xfrm>
              <a:prstGeom prst="ellipse">
                <a:avLst/>
              </a:prstGeom>
              <a:grp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8" name="Straight Connector 567">
                <a:extLst>
                  <a:ext uri="{FF2B5EF4-FFF2-40B4-BE49-F238E27FC236}">
                    <a16:creationId xmlns:a16="http://schemas.microsoft.com/office/drawing/2014/main" id="{4A45523D-061A-AD57-40CD-42BA9C063AAA}"/>
                  </a:ext>
                </a:extLst>
              </p:cNvPr>
              <p:cNvCxnSpPr>
                <a:cxnSpLocks/>
                <a:stCxn id="561" idx="6"/>
                <a:endCxn id="564" idx="2"/>
              </p:cNvCxnSpPr>
              <p:nvPr/>
            </p:nvCxnSpPr>
            <p:spPr>
              <a:xfrm flipV="1">
                <a:off x="818250" y="659170"/>
                <a:ext cx="392188" cy="127746"/>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569" name="Straight Connector 568">
                <a:extLst>
                  <a:ext uri="{FF2B5EF4-FFF2-40B4-BE49-F238E27FC236}">
                    <a16:creationId xmlns:a16="http://schemas.microsoft.com/office/drawing/2014/main" id="{15079A76-6CDD-5DFF-AB0C-428343D24E35}"/>
                  </a:ext>
                </a:extLst>
              </p:cNvPr>
              <p:cNvCxnSpPr>
                <a:cxnSpLocks/>
                <a:stCxn id="561" idx="6"/>
                <a:endCxn id="562" idx="2"/>
              </p:cNvCxnSpPr>
              <p:nvPr/>
            </p:nvCxnSpPr>
            <p:spPr>
              <a:xfrm>
                <a:off x="818250" y="786917"/>
                <a:ext cx="386581" cy="221878"/>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570" name="Straight Connector 569">
                <a:extLst>
                  <a:ext uri="{FF2B5EF4-FFF2-40B4-BE49-F238E27FC236}">
                    <a16:creationId xmlns:a16="http://schemas.microsoft.com/office/drawing/2014/main" id="{0CF70B64-A9B7-9D51-7613-A6C82A8E9810}"/>
                  </a:ext>
                </a:extLst>
              </p:cNvPr>
              <p:cNvCxnSpPr>
                <a:cxnSpLocks/>
                <a:stCxn id="562" idx="2"/>
                <a:endCxn id="563" idx="6"/>
              </p:cNvCxnSpPr>
              <p:nvPr/>
            </p:nvCxnSpPr>
            <p:spPr>
              <a:xfrm flipH="1">
                <a:off x="823848" y="1008795"/>
                <a:ext cx="380982" cy="319368"/>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571" name="Straight Connector 570">
                <a:extLst>
                  <a:ext uri="{FF2B5EF4-FFF2-40B4-BE49-F238E27FC236}">
                    <a16:creationId xmlns:a16="http://schemas.microsoft.com/office/drawing/2014/main" id="{0C09C5A1-EFF6-568D-A233-8AC0C537123F}"/>
                  </a:ext>
                </a:extLst>
              </p:cNvPr>
              <p:cNvCxnSpPr>
                <a:cxnSpLocks/>
                <a:stCxn id="565" idx="2"/>
                <a:endCxn id="563" idx="6"/>
              </p:cNvCxnSpPr>
              <p:nvPr/>
            </p:nvCxnSpPr>
            <p:spPr>
              <a:xfrm flipH="1" flipV="1">
                <a:off x="823846" y="1328160"/>
                <a:ext cx="379858" cy="43704"/>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572" name="Straight Connector 571">
                <a:extLst>
                  <a:ext uri="{FF2B5EF4-FFF2-40B4-BE49-F238E27FC236}">
                    <a16:creationId xmlns:a16="http://schemas.microsoft.com/office/drawing/2014/main" id="{88389F83-79F2-DC12-11DF-A657BF985BB7}"/>
                  </a:ext>
                </a:extLst>
              </p:cNvPr>
              <p:cNvCxnSpPr>
                <a:cxnSpLocks/>
                <a:stCxn id="567" idx="2"/>
                <a:endCxn id="564" idx="6"/>
              </p:cNvCxnSpPr>
              <p:nvPr/>
            </p:nvCxnSpPr>
            <p:spPr>
              <a:xfrm flipH="1" flipV="1">
                <a:off x="1465933" y="659168"/>
                <a:ext cx="347751" cy="127746"/>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573" name="Straight Connector 572">
                <a:extLst>
                  <a:ext uri="{FF2B5EF4-FFF2-40B4-BE49-F238E27FC236}">
                    <a16:creationId xmlns:a16="http://schemas.microsoft.com/office/drawing/2014/main" id="{993B284C-89A5-5436-6221-DA258CE63813}"/>
                  </a:ext>
                </a:extLst>
              </p:cNvPr>
              <p:cNvCxnSpPr>
                <a:cxnSpLocks/>
                <a:stCxn id="565" idx="2"/>
                <a:endCxn id="561" idx="6"/>
              </p:cNvCxnSpPr>
              <p:nvPr/>
            </p:nvCxnSpPr>
            <p:spPr>
              <a:xfrm flipH="1" flipV="1">
                <a:off x="818250" y="786917"/>
                <a:ext cx="385457" cy="584949"/>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574" name="Straight Connector 573">
                <a:extLst>
                  <a:ext uri="{FF2B5EF4-FFF2-40B4-BE49-F238E27FC236}">
                    <a16:creationId xmlns:a16="http://schemas.microsoft.com/office/drawing/2014/main" id="{123EC0B6-D2F8-2AA9-4C2C-0CA72DAA6588}"/>
                  </a:ext>
                </a:extLst>
              </p:cNvPr>
              <p:cNvCxnSpPr>
                <a:cxnSpLocks/>
                <a:stCxn id="564" idx="2"/>
                <a:endCxn id="563" idx="6"/>
              </p:cNvCxnSpPr>
              <p:nvPr/>
            </p:nvCxnSpPr>
            <p:spPr>
              <a:xfrm flipH="1">
                <a:off x="823848" y="659170"/>
                <a:ext cx="386590" cy="668992"/>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575" name="Straight Connector 574">
                <a:extLst>
                  <a:ext uri="{FF2B5EF4-FFF2-40B4-BE49-F238E27FC236}">
                    <a16:creationId xmlns:a16="http://schemas.microsoft.com/office/drawing/2014/main" id="{647CF0EB-5A78-AA92-AC8B-10EB979D0033}"/>
                  </a:ext>
                </a:extLst>
              </p:cNvPr>
              <p:cNvCxnSpPr>
                <a:cxnSpLocks/>
                <a:stCxn id="566" idx="2"/>
                <a:endCxn id="564" idx="6"/>
              </p:cNvCxnSpPr>
              <p:nvPr/>
            </p:nvCxnSpPr>
            <p:spPr>
              <a:xfrm flipH="1" flipV="1">
                <a:off x="1465933" y="659168"/>
                <a:ext cx="347751" cy="653864"/>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DE77D0A3-C489-CE99-EF29-5A1D01253632}"/>
                  </a:ext>
                </a:extLst>
              </p:cNvPr>
              <p:cNvCxnSpPr>
                <a:cxnSpLocks/>
                <a:stCxn id="567" idx="2"/>
                <a:endCxn id="562" idx="6"/>
              </p:cNvCxnSpPr>
              <p:nvPr/>
            </p:nvCxnSpPr>
            <p:spPr>
              <a:xfrm flipH="1">
                <a:off x="1460325" y="786917"/>
                <a:ext cx="353358" cy="221878"/>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118" name="Straight Connector 117">
                <a:extLst>
                  <a:ext uri="{FF2B5EF4-FFF2-40B4-BE49-F238E27FC236}">
                    <a16:creationId xmlns:a16="http://schemas.microsoft.com/office/drawing/2014/main" id="{394EF143-F7EA-0136-AA67-7B63D44CCFB3}"/>
                  </a:ext>
                </a:extLst>
              </p:cNvPr>
              <p:cNvCxnSpPr>
                <a:cxnSpLocks/>
                <a:stCxn id="566" idx="2"/>
                <a:endCxn id="562" idx="6"/>
              </p:cNvCxnSpPr>
              <p:nvPr/>
            </p:nvCxnSpPr>
            <p:spPr>
              <a:xfrm flipH="1" flipV="1">
                <a:off x="1460325" y="1008795"/>
                <a:ext cx="353358" cy="304237"/>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120" name="Straight Connector 119">
                <a:extLst>
                  <a:ext uri="{FF2B5EF4-FFF2-40B4-BE49-F238E27FC236}">
                    <a16:creationId xmlns:a16="http://schemas.microsoft.com/office/drawing/2014/main" id="{A6D8B236-7BF5-3898-8FEA-D6AEFF449299}"/>
                  </a:ext>
                </a:extLst>
              </p:cNvPr>
              <p:cNvCxnSpPr>
                <a:cxnSpLocks/>
                <a:stCxn id="567" idx="2"/>
                <a:endCxn id="565" idx="6"/>
              </p:cNvCxnSpPr>
              <p:nvPr/>
            </p:nvCxnSpPr>
            <p:spPr>
              <a:xfrm flipH="1">
                <a:off x="1459199" y="786917"/>
                <a:ext cx="354484" cy="584949"/>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121" name="Straight Connector 120">
                <a:extLst>
                  <a:ext uri="{FF2B5EF4-FFF2-40B4-BE49-F238E27FC236}">
                    <a16:creationId xmlns:a16="http://schemas.microsoft.com/office/drawing/2014/main" id="{F97BA2A4-82E3-F309-21E9-64189BC3DF39}"/>
                  </a:ext>
                </a:extLst>
              </p:cNvPr>
              <p:cNvCxnSpPr>
                <a:cxnSpLocks/>
                <a:stCxn id="566" idx="2"/>
                <a:endCxn id="565" idx="6"/>
              </p:cNvCxnSpPr>
              <p:nvPr/>
            </p:nvCxnSpPr>
            <p:spPr>
              <a:xfrm flipH="1">
                <a:off x="1459199" y="1313032"/>
                <a:ext cx="354484" cy="58834"/>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grpSp>
        <p:cxnSp>
          <p:nvCxnSpPr>
            <p:cNvPr id="560" name="Straight Arrow Connector 559">
              <a:extLst>
                <a:ext uri="{FF2B5EF4-FFF2-40B4-BE49-F238E27FC236}">
                  <a16:creationId xmlns:a16="http://schemas.microsoft.com/office/drawing/2014/main" id="{5D90C2C1-D7FD-AC50-67BE-7BAF7693E366}"/>
                </a:ext>
              </a:extLst>
            </p:cNvPr>
            <p:cNvCxnSpPr>
              <a:cxnSpLocks/>
            </p:cNvCxnSpPr>
            <p:nvPr/>
          </p:nvCxnSpPr>
          <p:spPr>
            <a:xfrm flipV="1">
              <a:off x="3397221" y="5591389"/>
              <a:ext cx="369613"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22" name="Graphic 121" descr="Cloud outline">
            <a:extLst>
              <a:ext uri="{FF2B5EF4-FFF2-40B4-BE49-F238E27FC236}">
                <a16:creationId xmlns:a16="http://schemas.microsoft.com/office/drawing/2014/main" id="{0BC06DBB-E4D9-0254-0A54-AEEB41210E2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740009" y="1152279"/>
            <a:ext cx="2678915" cy="2563726"/>
          </a:xfrm>
          <a:prstGeom prst="rect">
            <a:avLst/>
          </a:prstGeom>
        </p:spPr>
      </p:pic>
      <p:cxnSp>
        <p:nvCxnSpPr>
          <p:cNvPr id="123" name="Straight Arrow Connector 122">
            <a:extLst>
              <a:ext uri="{FF2B5EF4-FFF2-40B4-BE49-F238E27FC236}">
                <a16:creationId xmlns:a16="http://schemas.microsoft.com/office/drawing/2014/main" id="{036B4FE6-BBC4-C676-CBCF-8AA69CE08E6D}"/>
              </a:ext>
            </a:extLst>
          </p:cNvPr>
          <p:cNvCxnSpPr/>
          <p:nvPr/>
        </p:nvCxnSpPr>
        <p:spPr>
          <a:xfrm flipV="1">
            <a:off x="3435007" y="3107416"/>
            <a:ext cx="763698" cy="776228"/>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2D2F5F64-DFA2-9C7E-98D6-0A1BE5CD3299}"/>
              </a:ext>
            </a:extLst>
          </p:cNvPr>
          <p:cNvCxnSpPr>
            <a:cxnSpLocks/>
          </p:cNvCxnSpPr>
          <p:nvPr/>
        </p:nvCxnSpPr>
        <p:spPr>
          <a:xfrm flipH="1" flipV="1">
            <a:off x="6061354" y="3081361"/>
            <a:ext cx="898521" cy="847473"/>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8CE00B65-A3F6-4A02-E17D-A6A53135D339}"/>
              </a:ext>
            </a:extLst>
          </p:cNvPr>
          <p:cNvCxnSpPr>
            <a:cxnSpLocks/>
          </p:cNvCxnSpPr>
          <p:nvPr/>
        </p:nvCxnSpPr>
        <p:spPr>
          <a:xfrm flipH="1" flipV="1">
            <a:off x="5176953" y="3106845"/>
            <a:ext cx="15527" cy="1021953"/>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BFBAEFA9-81D2-0D9B-FC3E-9BA255070948}"/>
              </a:ext>
            </a:extLst>
          </p:cNvPr>
          <p:cNvSpPr txBox="1"/>
          <p:nvPr/>
        </p:nvSpPr>
        <p:spPr>
          <a:xfrm>
            <a:off x="5235843" y="2637029"/>
            <a:ext cx="805029" cy="369332"/>
          </a:xfrm>
          <a:prstGeom prst="rect">
            <a:avLst/>
          </a:prstGeom>
          <a:noFill/>
        </p:spPr>
        <p:txBody>
          <a:bodyPr wrap="none" rtlCol="0">
            <a:spAutoFit/>
          </a:bodyPr>
          <a:lstStyle/>
          <a:p>
            <a:r>
              <a:rPr lang="en-US"/>
              <a:t>Server</a:t>
            </a:r>
          </a:p>
        </p:txBody>
      </p:sp>
      <p:grpSp>
        <p:nvGrpSpPr>
          <p:cNvPr id="127" name="Group 126">
            <a:extLst>
              <a:ext uri="{FF2B5EF4-FFF2-40B4-BE49-F238E27FC236}">
                <a16:creationId xmlns:a16="http://schemas.microsoft.com/office/drawing/2014/main" id="{D4FF2D9E-CE36-8AF6-B75D-0AE92D22094A}"/>
              </a:ext>
            </a:extLst>
          </p:cNvPr>
          <p:cNvGrpSpPr>
            <a:grpSpLocks noChangeAspect="1"/>
          </p:cNvGrpSpPr>
          <p:nvPr/>
        </p:nvGrpSpPr>
        <p:grpSpPr>
          <a:xfrm>
            <a:off x="3260874" y="5068229"/>
            <a:ext cx="497340" cy="323265"/>
            <a:chOff x="562755" y="531422"/>
            <a:chExt cx="1506423" cy="968190"/>
          </a:xfrm>
          <a:solidFill>
            <a:schemeClr val="accent6"/>
          </a:solidFill>
        </p:grpSpPr>
        <p:sp>
          <p:nvSpPr>
            <p:cNvPr id="192" name="Oval 191">
              <a:extLst>
                <a:ext uri="{FF2B5EF4-FFF2-40B4-BE49-F238E27FC236}">
                  <a16:creationId xmlns:a16="http://schemas.microsoft.com/office/drawing/2014/main" id="{A30A713A-C000-7086-C65D-3366D14BD3EB}"/>
                </a:ext>
              </a:extLst>
            </p:cNvPr>
            <p:cNvSpPr/>
            <p:nvPr/>
          </p:nvSpPr>
          <p:spPr>
            <a:xfrm>
              <a:off x="562755" y="659168"/>
              <a:ext cx="255495" cy="255495"/>
            </a:xfrm>
            <a:prstGeom prst="ellipse">
              <a:avLst/>
            </a:prstGeom>
            <a:grp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30815B1A-E1C0-F6C7-C3FD-2D768A49DC24}"/>
                </a:ext>
              </a:extLst>
            </p:cNvPr>
            <p:cNvSpPr/>
            <p:nvPr/>
          </p:nvSpPr>
          <p:spPr>
            <a:xfrm>
              <a:off x="1204830" y="881046"/>
              <a:ext cx="255495" cy="255495"/>
            </a:xfrm>
            <a:prstGeom prst="ellipse">
              <a:avLst/>
            </a:prstGeom>
            <a:grp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B7623069-0A75-CA93-46C9-27E3D7B0ABB0}"/>
                </a:ext>
              </a:extLst>
            </p:cNvPr>
            <p:cNvSpPr/>
            <p:nvPr/>
          </p:nvSpPr>
          <p:spPr>
            <a:xfrm>
              <a:off x="568354" y="1200414"/>
              <a:ext cx="255495" cy="255494"/>
            </a:xfrm>
            <a:prstGeom prst="ellipse">
              <a:avLst/>
            </a:prstGeom>
            <a:grp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AEFC43C9-FC7B-ECFB-55A9-79E421207918}"/>
                </a:ext>
              </a:extLst>
            </p:cNvPr>
            <p:cNvSpPr/>
            <p:nvPr/>
          </p:nvSpPr>
          <p:spPr>
            <a:xfrm>
              <a:off x="1210438" y="531422"/>
              <a:ext cx="255495" cy="255495"/>
            </a:xfrm>
            <a:prstGeom prst="ellipse">
              <a:avLst/>
            </a:prstGeom>
            <a:grp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756A7ADD-EA0B-8C3B-1A5E-8601F1467AD1}"/>
                </a:ext>
              </a:extLst>
            </p:cNvPr>
            <p:cNvSpPr/>
            <p:nvPr/>
          </p:nvSpPr>
          <p:spPr>
            <a:xfrm>
              <a:off x="1203705" y="1244117"/>
              <a:ext cx="255495" cy="255495"/>
            </a:xfrm>
            <a:prstGeom prst="ellipse">
              <a:avLst/>
            </a:prstGeom>
            <a:grp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B4EB1F9A-75AD-DD25-79A0-956BE659F1D9}"/>
                </a:ext>
              </a:extLst>
            </p:cNvPr>
            <p:cNvSpPr/>
            <p:nvPr/>
          </p:nvSpPr>
          <p:spPr>
            <a:xfrm>
              <a:off x="1813683" y="1185286"/>
              <a:ext cx="255495" cy="255495"/>
            </a:xfrm>
            <a:prstGeom prst="ellipse">
              <a:avLst/>
            </a:prstGeom>
            <a:grp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053ECDBF-61DA-B109-C5A7-DD58147FB895}"/>
                </a:ext>
              </a:extLst>
            </p:cNvPr>
            <p:cNvSpPr/>
            <p:nvPr/>
          </p:nvSpPr>
          <p:spPr>
            <a:xfrm>
              <a:off x="1813683" y="659168"/>
              <a:ext cx="255495" cy="255495"/>
            </a:xfrm>
            <a:prstGeom prst="ellipse">
              <a:avLst/>
            </a:prstGeom>
            <a:grp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9" name="Straight Connector 198">
              <a:extLst>
                <a:ext uri="{FF2B5EF4-FFF2-40B4-BE49-F238E27FC236}">
                  <a16:creationId xmlns:a16="http://schemas.microsoft.com/office/drawing/2014/main" id="{2ABD8339-5CA8-76E2-3F5C-238410B98422}"/>
                </a:ext>
              </a:extLst>
            </p:cNvPr>
            <p:cNvCxnSpPr>
              <a:cxnSpLocks/>
              <a:stCxn id="192" idx="6"/>
              <a:endCxn id="195" idx="2"/>
            </p:cNvCxnSpPr>
            <p:nvPr/>
          </p:nvCxnSpPr>
          <p:spPr>
            <a:xfrm flipV="1">
              <a:off x="818250" y="659170"/>
              <a:ext cx="392188" cy="127746"/>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200" name="Straight Connector 199">
              <a:extLst>
                <a:ext uri="{FF2B5EF4-FFF2-40B4-BE49-F238E27FC236}">
                  <a16:creationId xmlns:a16="http://schemas.microsoft.com/office/drawing/2014/main" id="{E31D11BE-0423-AD1A-B697-00E7A0AF142F}"/>
                </a:ext>
              </a:extLst>
            </p:cNvPr>
            <p:cNvCxnSpPr>
              <a:cxnSpLocks/>
              <a:stCxn id="192" idx="6"/>
              <a:endCxn id="193" idx="2"/>
            </p:cNvCxnSpPr>
            <p:nvPr/>
          </p:nvCxnSpPr>
          <p:spPr>
            <a:xfrm>
              <a:off x="818250" y="786917"/>
              <a:ext cx="386581" cy="221878"/>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201" name="Straight Connector 200">
              <a:extLst>
                <a:ext uri="{FF2B5EF4-FFF2-40B4-BE49-F238E27FC236}">
                  <a16:creationId xmlns:a16="http://schemas.microsoft.com/office/drawing/2014/main" id="{985BF4B2-ED8A-CF5C-D499-5B965B43E467}"/>
                </a:ext>
              </a:extLst>
            </p:cNvPr>
            <p:cNvCxnSpPr>
              <a:cxnSpLocks/>
              <a:stCxn id="193" idx="2"/>
              <a:endCxn id="194" idx="6"/>
            </p:cNvCxnSpPr>
            <p:nvPr/>
          </p:nvCxnSpPr>
          <p:spPr>
            <a:xfrm flipH="1">
              <a:off x="823848" y="1008795"/>
              <a:ext cx="380982" cy="319368"/>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202" name="Straight Connector 201">
              <a:extLst>
                <a:ext uri="{FF2B5EF4-FFF2-40B4-BE49-F238E27FC236}">
                  <a16:creationId xmlns:a16="http://schemas.microsoft.com/office/drawing/2014/main" id="{5921B41A-C65A-5768-1604-C425236D60AF}"/>
                </a:ext>
              </a:extLst>
            </p:cNvPr>
            <p:cNvCxnSpPr>
              <a:cxnSpLocks/>
              <a:stCxn id="196" idx="2"/>
              <a:endCxn id="194" idx="6"/>
            </p:cNvCxnSpPr>
            <p:nvPr/>
          </p:nvCxnSpPr>
          <p:spPr>
            <a:xfrm flipH="1" flipV="1">
              <a:off x="823846" y="1328160"/>
              <a:ext cx="379858" cy="43704"/>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203" name="Straight Connector 202">
              <a:extLst>
                <a:ext uri="{FF2B5EF4-FFF2-40B4-BE49-F238E27FC236}">
                  <a16:creationId xmlns:a16="http://schemas.microsoft.com/office/drawing/2014/main" id="{0A4ADFF5-A518-5549-939B-CF5A812999FA}"/>
                </a:ext>
              </a:extLst>
            </p:cNvPr>
            <p:cNvCxnSpPr>
              <a:cxnSpLocks/>
              <a:stCxn id="198" idx="2"/>
              <a:endCxn id="195" idx="6"/>
            </p:cNvCxnSpPr>
            <p:nvPr/>
          </p:nvCxnSpPr>
          <p:spPr>
            <a:xfrm flipH="1" flipV="1">
              <a:off x="1465933" y="659168"/>
              <a:ext cx="347751" cy="127746"/>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204" name="Straight Connector 203">
              <a:extLst>
                <a:ext uri="{FF2B5EF4-FFF2-40B4-BE49-F238E27FC236}">
                  <a16:creationId xmlns:a16="http://schemas.microsoft.com/office/drawing/2014/main" id="{BD129EEC-F219-666A-3754-119459404EE8}"/>
                </a:ext>
              </a:extLst>
            </p:cNvPr>
            <p:cNvCxnSpPr>
              <a:cxnSpLocks/>
              <a:stCxn id="196" idx="2"/>
              <a:endCxn id="192" idx="6"/>
            </p:cNvCxnSpPr>
            <p:nvPr/>
          </p:nvCxnSpPr>
          <p:spPr>
            <a:xfrm flipH="1" flipV="1">
              <a:off x="818250" y="786917"/>
              <a:ext cx="385457" cy="584949"/>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205" name="Straight Connector 204">
              <a:extLst>
                <a:ext uri="{FF2B5EF4-FFF2-40B4-BE49-F238E27FC236}">
                  <a16:creationId xmlns:a16="http://schemas.microsoft.com/office/drawing/2014/main" id="{D3C7D8E7-8072-E8C7-9BDA-4C5B601CD870}"/>
                </a:ext>
              </a:extLst>
            </p:cNvPr>
            <p:cNvCxnSpPr>
              <a:cxnSpLocks/>
              <a:stCxn id="195" idx="2"/>
              <a:endCxn id="194" idx="6"/>
            </p:cNvCxnSpPr>
            <p:nvPr/>
          </p:nvCxnSpPr>
          <p:spPr>
            <a:xfrm flipH="1">
              <a:off x="823848" y="659170"/>
              <a:ext cx="386590" cy="668992"/>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206" name="Straight Connector 205">
              <a:extLst>
                <a:ext uri="{FF2B5EF4-FFF2-40B4-BE49-F238E27FC236}">
                  <a16:creationId xmlns:a16="http://schemas.microsoft.com/office/drawing/2014/main" id="{A165AE0D-7C2C-E921-B459-F7A16276D2D0}"/>
                </a:ext>
              </a:extLst>
            </p:cNvPr>
            <p:cNvCxnSpPr>
              <a:cxnSpLocks/>
              <a:stCxn id="197" idx="2"/>
              <a:endCxn id="195" idx="6"/>
            </p:cNvCxnSpPr>
            <p:nvPr/>
          </p:nvCxnSpPr>
          <p:spPr>
            <a:xfrm flipH="1" flipV="1">
              <a:off x="1465933" y="659168"/>
              <a:ext cx="347751" cy="653864"/>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207" name="Straight Connector 206">
              <a:extLst>
                <a:ext uri="{FF2B5EF4-FFF2-40B4-BE49-F238E27FC236}">
                  <a16:creationId xmlns:a16="http://schemas.microsoft.com/office/drawing/2014/main" id="{F135987B-A9A9-6B3C-0171-27CCEC215D41}"/>
                </a:ext>
              </a:extLst>
            </p:cNvPr>
            <p:cNvCxnSpPr>
              <a:cxnSpLocks/>
              <a:stCxn id="198" idx="2"/>
              <a:endCxn id="193" idx="6"/>
            </p:cNvCxnSpPr>
            <p:nvPr/>
          </p:nvCxnSpPr>
          <p:spPr>
            <a:xfrm flipH="1">
              <a:off x="1460325" y="786917"/>
              <a:ext cx="353358" cy="221878"/>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208" name="Straight Connector 207">
              <a:extLst>
                <a:ext uri="{FF2B5EF4-FFF2-40B4-BE49-F238E27FC236}">
                  <a16:creationId xmlns:a16="http://schemas.microsoft.com/office/drawing/2014/main" id="{D5C0E72D-CEFC-590C-272C-BCD486C04025}"/>
                </a:ext>
              </a:extLst>
            </p:cNvPr>
            <p:cNvCxnSpPr>
              <a:cxnSpLocks/>
              <a:stCxn id="197" idx="2"/>
              <a:endCxn id="193" idx="6"/>
            </p:cNvCxnSpPr>
            <p:nvPr/>
          </p:nvCxnSpPr>
          <p:spPr>
            <a:xfrm flipH="1" flipV="1">
              <a:off x="1460325" y="1008795"/>
              <a:ext cx="353358" cy="304237"/>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209" name="Straight Connector 208">
              <a:extLst>
                <a:ext uri="{FF2B5EF4-FFF2-40B4-BE49-F238E27FC236}">
                  <a16:creationId xmlns:a16="http://schemas.microsoft.com/office/drawing/2014/main" id="{282BB8EB-C329-C91C-899A-3A5626F3D146}"/>
                </a:ext>
              </a:extLst>
            </p:cNvPr>
            <p:cNvCxnSpPr>
              <a:cxnSpLocks/>
              <a:stCxn id="198" idx="2"/>
              <a:endCxn id="196" idx="6"/>
            </p:cNvCxnSpPr>
            <p:nvPr/>
          </p:nvCxnSpPr>
          <p:spPr>
            <a:xfrm flipH="1">
              <a:off x="1459199" y="786917"/>
              <a:ext cx="354484" cy="584949"/>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210" name="Straight Connector 209">
              <a:extLst>
                <a:ext uri="{FF2B5EF4-FFF2-40B4-BE49-F238E27FC236}">
                  <a16:creationId xmlns:a16="http://schemas.microsoft.com/office/drawing/2014/main" id="{15A3782D-4E46-E061-D7A2-BBE8B8DAE281}"/>
                </a:ext>
              </a:extLst>
            </p:cNvPr>
            <p:cNvCxnSpPr>
              <a:cxnSpLocks/>
              <a:stCxn id="197" idx="2"/>
              <a:endCxn id="196" idx="6"/>
            </p:cNvCxnSpPr>
            <p:nvPr/>
          </p:nvCxnSpPr>
          <p:spPr>
            <a:xfrm flipH="1">
              <a:off x="1459199" y="1313032"/>
              <a:ext cx="354484" cy="58834"/>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grpSp>
      <p:grpSp>
        <p:nvGrpSpPr>
          <p:cNvPr id="211" name="Group 210">
            <a:extLst>
              <a:ext uri="{FF2B5EF4-FFF2-40B4-BE49-F238E27FC236}">
                <a16:creationId xmlns:a16="http://schemas.microsoft.com/office/drawing/2014/main" id="{5A3347DC-B380-3ED4-78D1-B62CEB440A4C}"/>
              </a:ext>
            </a:extLst>
          </p:cNvPr>
          <p:cNvGrpSpPr>
            <a:grpSpLocks noChangeAspect="1"/>
          </p:cNvGrpSpPr>
          <p:nvPr/>
        </p:nvGrpSpPr>
        <p:grpSpPr>
          <a:xfrm>
            <a:off x="5440864" y="5176699"/>
            <a:ext cx="497340" cy="323265"/>
            <a:chOff x="562755" y="531422"/>
            <a:chExt cx="1506423" cy="968190"/>
          </a:xfrm>
          <a:solidFill>
            <a:schemeClr val="accent5"/>
          </a:solidFill>
        </p:grpSpPr>
        <p:sp>
          <p:nvSpPr>
            <p:cNvPr id="212" name="Oval 211">
              <a:extLst>
                <a:ext uri="{FF2B5EF4-FFF2-40B4-BE49-F238E27FC236}">
                  <a16:creationId xmlns:a16="http://schemas.microsoft.com/office/drawing/2014/main" id="{2883762D-F08B-7554-0AE7-9F0B07F38130}"/>
                </a:ext>
              </a:extLst>
            </p:cNvPr>
            <p:cNvSpPr/>
            <p:nvPr/>
          </p:nvSpPr>
          <p:spPr>
            <a:xfrm>
              <a:off x="562755" y="659168"/>
              <a:ext cx="255495" cy="255495"/>
            </a:xfrm>
            <a:prstGeom prst="ellipse">
              <a:avLst/>
            </a:prstGeom>
            <a:grp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4612D6C2-B553-BCD7-C863-7E22CD5DD70B}"/>
                </a:ext>
              </a:extLst>
            </p:cNvPr>
            <p:cNvSpPr/>
            <p:nvPr/>
          </p:nvSpPr>
          <p:spPr>
            <a:xfrm>
              <a:off x="1204830" y="881046"/>
              <a:ext cx="255495" cy="255495"/>
            </a:xfrm>
            <a:prstGeom prst="ellipse">
              <a:avLst/>
            </a:prstGeom>
            <a:grp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1C53275D-C313-7558-BAC2-02460D43832E}"/>
                </a:ext>
              </a:extLst>
            </p:cNvPr>
            <p:cNvSpPr/>
            <p:nvPr/>
          </p:nvSpPr>
          <p:spPr>
            <a:xfrm>
              <a:off x="568354" y="1200414"/>
              <a:ext cx="255495" cy="255494"/>
            </a:xfrm>
            <a:prstGeom prst="ellipse">
              <a:avLst/>
            </a:prstGeom>
            <a:grp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255EB198-A442-F10D-5E1B-4BAC74D26FF2}"/>
                </a:ext>
              </a:extLst>
            </p:cNvPr>
            <p:cNvSpPr/>
            <p:nvPr/>
          </p:nvSpPr>
          <p:spPr>
            <a:xfrm>
              <a:off x="1210438" y="531422"/>
              <a:ext cx="255495" cy="255495"/>
            </a:xfrm>
            <a:prstGeom prst="ellipse">
              <a:avLst/>
            </a:prstGeom>
            <a:grp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272B7F31-1684-D434-E4F4-FA90AD1A179B}"/>
                </a:ext>
              </a:extLst>
            </p:cNvPr>
            <p:cNvSpPr/>
            <p:nvPr/>
          </p:nvSpPr>
          <p:spPr>
            <a:xfrm>
              <a:off x="1203705" y="1244117"/>
              <a:ext cx="255495" cy="255495"/>
            </a:xfrm>
            <a:prstGeom prst="ellipse">
              <a:avLst/>
            </a:prstGeom>
            <a:grp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D92028C6-8C64-226D-CB51-99E56252506D}"/>
                </a:ext>
              </a:extLst>
            </p:cNvPr>
            <p:cNvSpPr/>
            <p:nvPr/>
          </p:nvSpPr>
          <p:spPr>
            <a:xfrm>
              <a:off x="1813683" y="1185286"/>
              <a:ext cx="255495" cy="255495"/>
            </a:xfrm>
            <a:prstGeom prst="ellipse">
              <a:avLst/>
            </a:prstGeom>
            <a:grp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502ADDA3-5C0E-3F1B-745E-26BB7B5A442A}"/>
                </a:ext>
              </a:extLst>
            </p:cNvPr>
            <p:cNvSpPr/>
            <p:nvPr/>
          </p:nvSpPr>
          <p:spPr>
            <a:xfrm>
              <a:off x="1813683" y="659168"/>
              <a:ext cx="255495" cy="255495"/>
            </a:xfrm>
            <a:prstGeom prst="ellipse">
              <a:avLst/>
            </a:prstGeom>
            <a:grp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9" name="Straight Connector 218">
              <a:extLst>
                <a:ext uri="{FF2B5EF4-FFF2-40B4-BE49-F238E27FC236}">
                  <a16:creationId xmlns:a16="http://schemas.microsoft.com/office/drawing/2014/main" id="{6BEB3926-67B1-074C-AC84-A25FD30A91E3}"/>
                </a:ext>
              </a:extLst>
            </p:cNvPr>
            <p:cNvCxnSpPr>
              <a:cxnSpLocks/>
              <a:stCxn id="212" idx="6"/>
              <a:endCxn id="215" idx="2"/>
            </p:cNvCxnSpPr>
            <p:nvPr/>
          </p:nvCxnSpPr>
          <p:spPr>
            <a:xfrm flipV="1">
              <a:off x="818250" y="659170"/>
              <a:ext cx="392188" cy="127746"/>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220" name="Straight Connector 219">
              <a:extLst>
                <a:ext uri="{FF2B5EF4-FFF2-40B4-BE49-F238E27FC236}">
                  <a16:creationId xmlns:a16="http://schemas.microsoft.com/office/drawing/2014/main" id="{0A5BAF60-94D0-B312-9A23-4AACB04A7D03}"/>
                </a:ext>
              </a:extLst>
            </p:cNvPr>
            <p:cNvCxnSpPr>
              <a:cxnSpLocks/>
              <a:stCxn id="212" idx="6"/>
              <a:endCxn id="213" idx="2"/>
            </p:cNvCxnSpPr>
            <p:nvPr/>
          </p:nvCxnSpPr>
          <p:spPr>
            <a:xfrm>
              <a:off x="818250" y="786917"/>
              <a:ext cx="386581" cy="221878"/>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221" name="Straight Connector 220">
              <a:extLst>
                <a:ext uri="{FF2B5EF4-FFF2-40B4-BE49-F238E27FC236}">
                  <a16:creationId xmlns:a16="http://schemas.microsoft.com/office/drawing/2014/main" id="{FD5FA374-568F-81E2-B6E2-9464F2287729}"/>
                </a:ext>
              </a:extLst>
            </p:cNvPr>
            <p:cNvCxnSpPr>
              <a:cxnSpLocks/>
              <a:stCxn id="213" idx="2"/>
              <a:endCxn id="214" idx="6"/>
            </p:cNvCxnSpPr>
            <p:nvPr/>
          </p:nvCxnSpPr>
          <p:spPr>
            <a:xfrm flipH="1">
              <a:off x="823848" y="1008795"/>
              <a:ext cx="380982" cy="319368"/>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222" name="Straight Connector 221">
              <a:extLst>
                <a:ext uri="{FF2B5EF4-FFF2-40B4-BE49-F238E27FC236}">
                  <a16:creationId xmlns:a16="http://schemas.microsoft.com/office/drawing/2014/main" id="{EC568EC9-4351-F305-7011-EE72255F8012}"/>
                </a:ext>
              </a:extLst>
            </p:cNvPr>
            <p:cNvCxnSpPr>
              <a:cxnSpLocks/>
              <a:stCxn id="216" idx="2"/>
              <a:endCxn id="214" idx="6"/>
            </p:cNvCxnSpPr>
            <p:nvPr/>
          </p:nvCxnSpPr>
          <p:spPr>
            <a:xfrm flipH="1" flipV="1">
              <a:off x="823846" y="1328160"/>
              <a:ext cx="379858" cy="43704"/>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223" name="Straight Connector 222">
              <a:extLst>
                <a:ext uri="{FF2B5EF4-FFF2-40B4-BE49-F238E27FC236}">
                  <a16:creationId xmlns:a16="http://schemas.microsoft.com/office/drawing/2014/main" id="{B0C54789-C2D2-6140-4AA5-F85D096221FF}"/>
                </a:ext>
              </a:extLst>
            </p:cNvPr>
            <p:cNvCxnSpPr>
              <a:cxnSpLocks/>
              <a:stCxn id="218" idx="2"/>
              <a:endCxn id="215" idx="6"/>
            </p:cNvCxnSpPr>
            <p:nvPr/>
          </p:nvCxnSpPr>
          <p:spPr>
            <a:xfrm flipH="1" flipV="1">
              <a:off x="1465933" y="659168"/>
              <a:ext cx="347751" cy="127746"/>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224" name="Straight Connector 223">
              <a:extLst>
                <a:ext uri="{FF2B5EF4-FFF2-40B4-BE49-F238E27FC236}">
                  <a16:creationId xmlns:a16="http://schemas.microsoft.com/office/drawing/2014/main" id="{FF4C2AA8-5B63-2E37-1B4A-F225DCA288ED}"/>
                </a:ext>
              </a:extLst>
            </p:cNvPr>
            <p:cNvCxnSpPr>
              <a:cxnSpLocks/>
              <a:stCxn id="216" idx="2"/>
              <a:endCxn id="212" idx="6"/>
            </p:cNvCxnSpPr>
            <p:nvPr/>
          </p:nvCxnSpPr>
          <p:spPr>
            <a:xfrm flipH="1" flipV="1">
              <a:off x="818250" y="786917"/>
              <a:ext cx="385457" cy="584949"/>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225" name="Straight Connector 224">
              <a:extLst>
                <a:ext uri="{FF2B5EF4-FFF2-40B4-BE49-F238E27FC236}">
                  <a16:creationId xmlns:a16="http://schemas.microsoft.com/office/drawing/2014/main" id="{93B959FA-337B-50C7-26AB-4D6C89D3FBF3}"/>
                </a:ext>
              </a:extLst>
            </p:cNvPr>
            <p:cNvCxnSpPr>
              <a:cxnSpLocks/>
              <a:stCxn id="215" idx="2"/>
              <a:endCxn id="214" idx="6"/>
            </p:cNvCxnSpPr>
            <p:nvPr/>
          </p:nvCxnSpPr>
          <p:spPr>
            <a:xfrm flipH="1">
              <a:off x="823848" y="659170"/>
              <a:ext cx="386590" cy="668992"/>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226" name="Straight Connector 225">
              <a:extLst>
                <a:ext uri="{FF2B5EF4-FFF2-40B4-BE49-F238E27FC236}">
                  <a16:creationId xmlns:a16="http://schemas.microsoft.com/office/drawing/2014/main" id="{06B897C3-B427-8C2E-2E8E-018B4334F78A}"/>
                </a:ext>
              </a:extLst>
            </p:cNvPr>
            <p:cNvCxnSpPr>
              <a:cxnSpLocks/>
              <a:stCxn id="217" idx="2"/>
              <a:endCxn id="215" idx="6"/>
            </p:cNvCxnSpPr>
            <p:nvPr/>
          </p:nvCxnSpPr>
          <p:spPr>
            <a:xfrm flipH="1" flipV="1">
              <a:off x="1465933" y="659168"/>
              <a:ext cx="347751" cy="653864"/>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227" name="Straight Connector 226">
              <a:extLst>
                <a:ext uri="{FF2B5EF4-FFF2-40B4-BE49-F238E27FC236}">
                  <a16:creationId xmlns:a16="http://schemas.microsoft.com/office/drawing/2014/main" id="{9B52A455-1168-DCA9-BB93-CF0823B44AC0}"/>
                </a:ext>
              </a:extLst>
            </p:cNvPr>
            <p:cNvCxnSpPr>
              <a:cxnSpLocks/>
              <a:stCxn id="218" idx="2"/>
              <a:endCxn id="213" idx="6"/>
            </p:cNvCxnSpPr>
            <p:nvPr/>
          </p:nvCxnSpPr>
          <p:spPr>
            <a:xfrm flipH="1">
              <a:off x="1460325" y="786917"/>
              <a:ext cx="353358" cy="221878"/>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228" name="Straight Connector 227">
              <a:extLst>
                <a:ext uri="{FF2B5EF4-FFF2-40B4-BE49-F238E27FC236}">
                  <a16:creationId xmlns:a16="http://schemas.microsoft.com/office/drawing/2014/main" id="{808EDBE4-AA0D-FB79-0BC3-C418BB0BE31C}"/>
                </a:ext>
              </a:extLst>
            </p:cNvPr>
            <p:cNvCxnSpPr>
              <a:cxnSpLocks/>
              <a:stCxn id="217" idx="2"/>
              <a:endCxn id="213" idx="6"/>
            </p:cNvCxnSpPr>
            <p:nvPr/>
          </p:nvCxnSpPr>
          <p:spPr>
            <a:xfrm flipH="1" flipV="1">
              <a:off x="1460325" y="1008795"/>
              <a:ext cx="353358" cy="304237"/>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229" name="Straight Connector 228">
              <a:extLst>
                <a:ext uri="{FF2B5EF4-FFF2-40B4-BE49-F238E27FC236}">
                  <a16:creationId xmlns:a16="http://schemas.microsoft.com/office/drawing/2014/main" id="{8F1D3FFD-2440-0815-7A92-5AA876BB2C1C}"/>
                </a:ext>
              </a:extLst>
            </p:cNvPr>
            <p:cNvCxnSpPr>
              <a:cxnSpLocks/>
              <a:stCxn id="218" idx="2"/>
              <a:endCxn id="216" idx="6"/>
            </p:cNvCxnSpPr>
            <p:nvPr/>
          </p:nvCxnSpPr>
          <p:spPr>
            <a:xfrm flipH="1">
              <a:off x="1459199" y="786917"/>
              <a:ext cx="354484" cy="584949"/>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230" name="Straight Connector 229">
              <a:extLst>
                <a:ext uri="{FF2B5EF4-FFF2-40B4-BE49-F238E27FC236}">
                  <a16:creationId xmlns:a16="http://schemas.microsoft.com/office/drawing/2014/main" id="{6118EC22-29D6-9613-7F3E-CE69B149AD23}"/>
                </a:ext>
              </a:extLst>
            </p:cNvPr>
            <p:cNvCxnSpPr>
              <a:cxnSpLocks/>
              <a:stCxn id="217" idx="2"/>
              <a:endCxn id="216" idx="6"/>
            </p:cNvCxnSpPr>
            <p:nvPr/>
          </p:nvCxnSpPr>
          <p:spPr>
            <a:xfrm flipH="1">
              <a:off x="1459199" y="1313032"/>
              <a:ext cx="354484" cy="58834"/>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grpSp>
      <p:grpSp>
        <p:nvGrpSpPr>
          <p:cNvPr id="231" name="Group 230">
            <a:extLst>
              <a:ext uri="{FF2B5EF4-FFF2-40B4-BE49-F238E27FC236}">
                <a16:creationId xmlns:a16="http://schemas.microsoft.com/office/drawing/2014/main" id="{93046937-360E-062F-15B4-D1C1E5EDC27C}"/>
              </a:ext>
            </a:extLst>
          </p:cNvPr>
          <p:cNvGrpSpPr>
            <a:grpSpLocks noChangeAspect="1"/>
          </p:cNvGrpSpPr>
          <p:nvPr/>
        </p:nvGrpSpPr>
        <p:grpSpPr>
          <a:xfrm>
            <a:off x="7586513" y="5079585"/>
            <a:ext cx="497340" cy="323265"/>
            <a:chOff x="562755" y="531419"/>
            <a:chExt cx="1506423" cy="968182"/>
          </a:xfrm>
          <a:solidFill>
            <a:srgbClr val="FF0000"/>
          </a:solidFill>
        </p:grpSpPr>
        <p:sp>
          <p:nvSpPr>
            <p:cNvPr id="237" name="Oval 236">
              <a:extLst>
                <a:ext uri="{FF2B5EF4-FFF2-40B4-BE49-F238E27FC236}">
                  <a16:creationId xmlns:a16="http://schemas.microsoft.com/office/drawing/2014/main" id="{848C1BB6-45EB-368E-031C-F777729D69B8}"/>
                </a:ext>
              </a:extLst>
            </p:cNvPr>
            <p:cNvSpPr/>
            <p:nvPr/>
          </p:nvSpPr>
          <p:spPr>
            <a:xfrm>
              <a:off x="562755" y="659165"/>
              <a:ext cx="255496" cy="255492"/>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9AD1E3DB-727A-4D99-E889-53AF0808F940}"/>
                </a:ext>
              </a:extLst>
            </p:cNvPr>
            <p:cNvSpPr/>
            <p:nvPr/>
          </p:nvSpPr>
          <p:spPr>
            <a:xfrm>
              <a:off x="1204831" y="881042"/>
              <a:ext cx="255496" cy="255492"/>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1B15E10F-AC70-A253-130F-09BAB04D4E87}"/>
                </a:ext>
              </a:extLst>
            </p:cNvPr>
            <p:cNvSpPr/>
            <p:nvPr/>
          </p:nvSpPr>
          <p:spPr>
            <a:xfrm>
              <a:off x="568353" y="1200405"/>
              <a:ext cx="255496" cy="255492"/>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EA27B413-8552-E3DA-D8CA-DE2029B4A51A}"/>
                </a:ext>
              </a:extLst>
            </p:cNvPr>
            <p:cNvSpPr/>
            <p:nvPr/>
          </p:nvSpPr>
          <p:spPr>
            <a:xfrm>
              <a:off x="1210438" y="531419"/>
              <a:ext cx="255496" cy="255492"/>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a:extLst>
                <a:ext uri="{FF2B5EF4-FFF2-40B4-BE49-F238E27FC236}">
                  <a16:creationId xmlns:a16="http://schemas.microsoft.com/office/drawing/2014/main" id="{F40B6C78-56B1-AC73-9CC1-F432C194C14C}"/>
                </a:ext>
              </a:extLst>
            </p:cNvPr>
            <p:cNvSpPr/>
            <p:nvPr/>
          </p:nvSpPr>
          <p:spPr>
            <a:xfrm>
              <a:off x="1203704" y="1244109"/>
              <a:ext cx="255496" cy="255492"/>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Oval 248">
              <a:extLst>
                <a:ext uri="{FF2B5EF4-FFF2-40B4-BE49-F238E27FC236}">
                  <a16:creationId xmlns:a16="http://schemas.microsoft.com/office/drawing/2014/main" id="{98E4C45F-27E6-8D02-1AE8-5258D3DB729E}"/>
                </a:ext>
              </a:extLst>
            </p:cNvPr>
            <p:cNvSpPr/>
            <p:nvPr/>
          </p:nvSpPr>
          <p:spPr>
            <a:xfrm>
              <a:off x="1813682" y="1185278"/>
              <a:ext cx="255496" cy="255492"/>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7DC1CB0D-79DE-1020-2632-DE5D2879C83E}"/>
                </a:ext>
              </a:extLst>
            </p:cNvPr>
            <p:cNvSpPr/>
            <p:nvPr/>
          </p:nvSpPr>
          <p:spPr>
            <a:xfrm>
              <a:off x="1813682" y="659165"/>
              <a:ext cx="255496" cy="255492"/>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1" name="Straight Connector 250">
              <a:extLst>
                <a:ext uri="{FF2B5EF4-FFF2-40B4-BE49-F238E27FC236}">
                  <a16:creationId xmlns:a16="http://schemas.microsoft.com/office/drawing/2014/main" id="{7FCAE0E2-1EB6-8472-6268-A1E24FCE3419}"/>
                </a:ext>
              </a:extLst>
            </p:cNvPr>
            <p:cNvCxnSpPr>
              <a:cxnSpLocks/>
              <a:stCxn id="237" idx="6"/>
              <a:endCxn id="246" idx="2"/>
            </p:cNvCxnSpPr>
            <p:nvPr/>
          </p:nvCxnSpPr>
          <p:spPr>
            <a:xfrm flipV="1">
              <a:off x="818251" y="659165"/>
              <a:ext cx="392187" cy="127746"/>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252" name="Straight Connector 251">
              <a:extLst>
                <a:ext uri="{FF2B5EF4-FFF2-40B4-BE49-F238E27FC236}">
                  <a16:creationId xmlns:a16="http://schemas.microsoft.com/office/drawing/2014/main" id="{8E1832E5-9EB9-1B9A-36BC-06A4957E112F}"/>
                </a:ext>
              </a:extLst>
            </p:cNvPr>
            <p:cNvCxnSpPr>
              <a:cxnSpLocks/>
              <a:stCxn id="237" idx="6"/>
              <a:endCxn id="239" idx="2"/>
            </p:cNvCxnSpPr>
            <p:nvPr/>
          </p:nvCxnSpPr>
          <p:spPr>
            <a:xfrm>
              <a:off x="818251" y="786911"/>
              <a:ext cx="386580" cy="221876"/>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253" name="Straight Connector 252">
              <a:extLst>
                <a:ext uri="{FF2B5EF4-FFF2-40B4-BE49-F238E27FC236}">
                  <a16:creationId xmlns:a16="http://schemas.microsoft.com/office/drawing/2014/main" id="{1D1DE95E-BD68-BE53-692D-4FC111C04885}"/>
                </a:ext>
              </a:extLst>
            </p:cNvPr>
            <p:cNvCxnSpPr>
              <a:cxnSpLocks/>
              <a:stCxn id="239" idx="2"/>
              <a:endCxn id="242" idx="6"/>
            </p:cNvCxnSpPr>
            <p:nvPr/>
          </p:nvCxnSpPr>
          <p:spPr>
            <a:xfrm flipH="1">
              <a:off x="823849" y="1008788"/>
              <a:ext cx="380982" cy="319364"/>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254" name="Straight Connector 253">
              <a:extLst>
                <a:ext uri="{FF2B5EF4-FFF2-40B4-BE49-F238E27FC236}">
                  <a16:creationId xmlns:a16="http://schemas.microsoft.com/office/drawing/2014/main" id="{3C7E44AB-63CB-E24F-7952-A61C5F0A2A71}"/>
                </a:ext>
              </a:extLst>
            </p:cNvPr>
            <p:cNvCxnSpPr>
              <a:cxnSpLocks/>
              <a:stCxn id="247" idx="2"/>
              <a:endCxn id="242" idx="6"/>
            </p:cNvCxnSpPr>
            <p:nvPr/>
          </p:nvCxnSpPr>
          <p:spPr>
            <a:xfrm flipH="1" flipV="1">
              <a:off x="823845" y="1328152"/>
              <a:ext cx="379859" cy="43703"/>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255" name="Straight Connector 254">
              <a:extLst>
                <a:ext uri="{FF2B5EF4-FFF2-40B4-BE49-F238E27FC236}">
                  <a16:creationId xmlns:a16="http://schemas.microsoft.com/office/drawing/2014/main" id="{FB40BF0B-D859-B033-5040-640B55D9581C}"/>
                </a:ext>
              </a:extLst>
            </p:cNvPr>
            <p:cNvCxnSpPr>
              <a:cxnSpLocks/>
              <a:stCxn id="250" idx="2"/>
              <a:endCxn id="246" idx="6"/>
            </p:cNvCxnSpPr>
            <p:nvPr/>
          </p:nvCxnSpPr>
          <p:spPr>
            <a:xfrm flipH="1" flipV="1">
              <a:off x="1465933" y="659165"/>
              <a:ext cx="347752" cy="127746"/>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256" name="Straight Connector 255">
              <a:extLst>
                <a:ext uri="{FF2B5EF4-FFF2-40B4-BE49-F238E27FC236}">
                  <a16:creationId xmlns:a16="http://schemas.microsoft.com/office/drawing/2014/main" id="{93631F88-1D7E-17E0-FB2B-82D951D20D7C}"/>
                </a:ext>
              </a:extLst>
            </p:cNvPr>
            <p:cNvCxnSpPr>
              <a:cxnSpLocks/>
              <a:stCxn id="247" idx="2"/>
              <a:endCxn id="237" idx="6"/>
            </p:cNvCxnSpPr>
            <p:nvPr/>
          </p:nvCxnSpPr>
          <p:spPr>
            <a:xfrm flipH="1" flipV="1">
              <a:off x="818251" y="786911"/>
              <a:ext cx="385456" cy="584944"/>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257" name="Straight Connector 256">
              <a:extLst>
                <a:ext uri="{FF2B5EF4-FFF2-40B4-BE49-F238E27FC236}">
                  <a16:creationId xmlns:a16="http://schemas.microsoft.com/office/drawing/2014/main" id="{8DF57041-B660-7FC0-8243-7A3BFCDD4E53}"/>
                </a:ext>
              </a:extLst>
            </p:cNvPr>
            <p:cNvCxnSpPr>
              <a:cxnSpLocks/>
              <a:stCxn id="246" idx="2"/>
              <a:endCxn id="242" idx="6"/>
            </p:cNvCxnSpPr>
            <p:nvPr/>
          </p:nvCxnSpPr>
          <p:spPr>
            <a:xfrm flipH="1">
              <a:off x="823849" y="659165"/>
              <a:ext cx="386589" cy="668987"/>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258" name="Straight Connector 257">
              <a:extLst>
                <a:ext uri="{FF2B5EF4-FFF2-40B4-BE49-F238E27FC236}">
                  <a16:creationId xmlns:a16="http://schemas.microsoft.com/office/drawing/2014/main" id="{77DE20E7-849F-8FCE-2EC0-12838684AB87}"/>
                </a:ext>
              </a:extLst>
            </p:cNvPr>
            <p:cNvCxnSpPr>
              <a:cxnSpLocks/>
              <a:stCxn id="249" idx="2"/>
              <a:endCxn id="246" idx="6"/>
            </p:cNvCxnSpPr>
            <p:nvPr/>
          </p:nvCxnSpPr>
          <p:spPr>
            <a:xfrm flipH="1" flipV="1">
              <a:off x="1465933" y="659165"/>
              <a:ext cx="347752" cy="653859"/>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259" name="Straight Connector 258">
              <a:extLst>
                <a:ext uri="{FF2B5EF4-FFF2-40B4-BE49-F238E27FC236}">
                  <a16:creationId xmlns:a16="http://schemas.microsoft.com/office/drawing/2014/main" id="{CAB2031F-D97D-74F4-48E3-FE8F29772A08}"/>
                </a:ext>
              </a:extLst>
            </p:cNvPr>
            <p:cNvCxnSpPr>
              <a:cxnSpLocks/>
              <a:stCxn id="250" idx="2"/>
              <a:endCxn id="239" idx="6"/>
            </p:cNvCxnSpPr>
            <p:nvPr/>
          </p:nvCxnSpPr>
          <p:spPr>
            <a:xfrm flipH="1">
              <a:off x="1460324" y="786911"/>
              <a:ext cx="353358" cy="221877"/>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260" name="Straight Connector 259">
              <a:extLst>
                <a:ext uri="{FF2B5EF4-FFF2-40B4-BE49-F238E27FC236}">
                  <a16:creationId xmlns:a16="http://schemas.microsoft.com/office/drawing/2014/main" id="{BFD159B6-7FD4-5C5B-6A2B-DE188B6F736F}"/>
                </a:ext>
              </a:extLst>
            </p:cNvPr>
            <p:cNvCxnSpPr>
              <a:cxnSpLocks/>
              <a:stCxn id="249" idx="2"/>
              <a:endCxn id="239" idx="6"/>
            </p:cNvCxnSpPr>
            <p:nvPr/>
          </p:nvCxnSpPr>
          <p:spPr>
            <a:xfrm flipH="1" flipV="1">
              <a:off x="1460324" y="1008788"/>
              <a:ext cx="353358" cy="304233"/>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261" name="Straight Connector 260">
              <a:extLst>
                <a:ext uri="{FF2B5EF4-FFF2-40B4-BE49-F238E27FC236}">
                  <a16:creationId xmlns:a16="http://schemas.microsoft.com/office/drawing/2014/main" id="{22888A31-8077-ED7C-5D5C-08FBB534507C}"/>
                </a:ext>
              </a:extLst>
            </p:cNvPr>
            <p:cNvCxnSpPr>
              <a:cxnSpLocks/>
              <a:stCxn id="250" idx="2"/>
              <a:endCxn id="247" idx="6"/>
            </p:cNvCxnSpPr>
            <p:nvPr/>
          </p:nvCxnSpPr>
          <p:spPr>
            <a:xfrm flipH="1">
              <a:off x="1459200" y="786911"/>
              <a:ext cx="354485" cy="584944"/>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262" name="Straight Connector 261">
              <a:extLst>
                <a:ext uri="{FF2B5EF4-FFF2-40B4-BE49-F238E27FC236}">
                  <a16:creationId xmlns:a16="http://schemas.microsoft.com/office/drawing/2014/main" id="{145AF428-D243-ED69-B61C-CC7B51E8F50F}"/>
                </a:ext>
              </a:extLst>
            </p:cNvPr>
            <p:cNvCxnSpPr>
              <a:cxnSpLocks/>
              <a:stCxn id="249" idx="2"/>
              <a:endCxn id="247" idx="6"/>
            </p:cNvCxnSpPr>
            <p:nvPr/>
          </p:nvCxnSpPr>
          <p:spPr>
            <a:xfrm flipH="1">
              <a:off x="1459200" y="1313033"/>
              <a:ext cx="354485" cy="58834"/>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grpSp>
      <p:grpSp>
        <p:nvGrpSpPr>
          <p:cNvPr id="263" name="Group 262">
            <a:extLst>
              <a:ext uri="{FF2B5EF4-FFF2-40B4-BE49-F238E27FC236}">
                <a16:creationId xmlns:a16="http://schemas.microsoft.com/office/drawing/2014/main" id="{19FF10F0-9A06-0D19-FB10-85D2129E324A}"/>
              </a:ext>
            </a:extLst>
          </p:cNvPr>
          <p:cNvGrpSpPr>
            <a:grpSpLocks noChangeAspect="1"/>
          </p:cNvGrpSpPr>
          <p:nvPr/>
        </p:nvGrpSpPr>
        <p:grpSpPr>
          <a:xfrm>
            <a:off x="5324589" y="2314979"/>
            <a:ext cx="529264" cy="329223"/>
            <a:chOff x="562755" y="531422"/>
            <a:chExt cx="1506423" cy="968190"/>
          </a:xfrm>
          <a:solidFill>
            <a:schemeClr val="accent2"/>
          </a:solidFill>
        </p:grpSpPr>
        <p:sp>
          <p:nvSpPr>
            <p:cNvPr id="264" name="Oval 263">
              <a:extLst>
                <a:ext uri="{FF2B5EF4-FFF2-40B4-BE49-F238E27FC236}">
                  <a16:creationId xmlns:a16="http://schemas.microsoft.com/office/drawing/2014/main" id="{C5D8FA44-A0AC-B484-FCA6-9A44E36178FD}"/>
                </a:ext>
              </a:extLst>
            </p:cNvPr>
            <p:cNvSpPr/>
            <p:nvPr/>
          </p:nvSpPr>
          <p:spPr>
            <a:xfrm>
              <a:off x="562755" y="659168"/>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97CE23DD-B4E1-1EAD-74BC-D84551EA4A47}"/>
                </a:ext>
              </a:extLst>
            </p:cNvPr>
            <p:cNvSpPr/>
            <p:nvPr/>
          </p:nvSpPr>
          <p:spPr>
            <a:xfrm>
              <a:off x="1204830" y="881046"/>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DE378758-73B0-6D47-6AE1-DA9B1EA23A62}"/>
                </a:ext>
              </a:extLst>
            </p:cNvPr>
            <p:cNvSpPr/>
            <p:nvPr/>
          </p:nvSpPr>
          <p:spPr>
            <a:xfrm>
              <a:off x="568354" y="1200414"/>
              <a:ext cx="255495" cy="255494"/>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429F6E27-1842-6AB8-815C-0ED648782FC7}"/>
                </a:ext>
              </a:extLst>
            </p:cNvPr>
            <p:cNvSpPr/>
            <p:nvPr/>
          </p:nvSpPr>
          <p:spPr>
            <a:xfrm>
              <a:off x="1210438" y="531422"/>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a:extLst>
                <a:ext uri="{FF2B5EF4-FFF2-40B4-BE49-F238E27FC236}">
                  <a16:creationId xmlns:a16="http://schemas.microsoft.com/office/drawing/2014/main" id="{A63EA2BB-4D93-42FB-E5EA-9E37280E2F40}"/>
                </a:ext>
              </a:extLst>
            </p:cNvPr>
            <p:cNvSpPr/>
            <p:nvPr/>
          </p:nvSpPr>
          <p:spPr>
            <a:xfrm>
              <a:off x="1203705" y="1244117"/>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a:extLst>
                <a:ext uri="{FF2B5EF4-FFF2-40B4-BE49-F238E27FC236}">
                  <a16:creationId xmlns:a16="http://schemas.microsoft.com/office/drawing/2014/main" id="{7D7C820A-71F8-7366-B841-B53E0A99C5B3}"/>
                </a:ext>
              </a:extLst>
            </p:cNvPr>
            <p:cNvSpPr/>
            <p:nvPr/>
          </p:nvSpPr>
          <p:spPr>
            <a:xfrm>
              <a:off x="1813683" y="1185286"/>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a:extLst>
                <a:ext uri="{FF2B5EF4-FFF2-40B4-BE49-F238E27FC236}">
                  <a16:creationId xmlns:a16="http://schemas.microsoft.com/office/drawing/2014/main" id="{DAF4998A-8C49-14B8-82A8-946BF54D272D}"/>
                </a:ext>
              </a:extLst>
            </p:cNvPr>
            <p:cNvSpPr/>
            <p:nvPr/>
          </p:nvSpPr>
          <p:spPr>
            <a:xfrm>
              <a:off x="1813683" y="659168"/>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1" name="Straight Connector 270">
              <a:extLst>
                <a:ext uri="{FF2B5EF4-FFF2-40B4-BE49-F238E27FC236}">
                  <a16:creationId xmlns:a16="http://schemas.microsoft.com/office/drawing/2014/main" id="{9246CE23-BD80-4B97-2E2B-0C70F52C07A7}"/>
                </a:ext>
              </a:extLst>
            </p:cNvPr>
            <p:cNvCxnSpPr>
              <a:cxnSpLocks/>
              <a:stCxn id="264" idx="6"/>
              <a:endCxn id="267" idx="2"/>
            </p:cNvCxnSpPr>
            <p:nvPr/>
          </p:nvCxnSpPr>
          <p:spPr>
            <a:xfrm flipV="1">
              <a:off x="818250" y="659170"/>
              <a:ext cx="392188" cy="127746"/>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272" name="Straight Connector 271">
              <a:extLst>
                <a:ext uri="{FF2B5EF4-FFF2-40B4-BE49-F238E27FC236}">
                  <a16:creationId xmlns:a16="http://schemas.microsoft.com/office/drawing/2014/main" id="{30D93577-147D-AF71-D3FB-467145BD18D7}"/>
                </a:ext>
              </a:extLst>
            </p:cNvPr>
            <p:cNvCxnSpPr>
              <a:cxnSpLocks/>
              <a:stCxn id="264" idx="6"/>
              <a:endCxn id="265" idx="2"/>
            </p:cNvCxnSpPr>
            <p:nvPr/>
          </p:nvCxnSpPr>
          <p:spPr>
            <a:xfrm>
              <a:off x="818250" y="786917"/>
              <a:ext cx="386581" cy="221878"/>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293" name="Straight Connector 292">
              <a:extLst>
                <a:ext uri="{FF2B5EF4-FFF2-40B4-BE49-F238E27FC236}">
                  <a16:creationId xmlns:a16="http://schemas.microsoft.com/office/drawing/2014/main" id="{1E82DDF8-7201-5FB9-7662-CCC3369248E9}"/>
                </a:ext>
              </a:extLst>
            </p:cNvPr>
            <p:cNvCxnSpPr>
              <a:cxnSpLocks/>
              <a:stCxn id="265" idx="2"/>
              <a:endCxn id="266" idx="6"/>
            </p:cNvCxnSpPr>
            <p:nvPr/>
          </p:nvCxnSpPr>
          <p:spPr>
            <a:xfrm flipH="1">
              <a:off x="823848" y="1008795"/>
              <a:ext cx="380982" cy="319368"/>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294" name="Straight Connector 293">
              <a:extLst>
                <a:ext uri="{FF2B5EF4-FFF2-40B4-BE49-F238E27FC236}">
                  <a16:creationId xmlns:a16="http://schemas.microsoft.com/office/drawing/2014/main" id="{888CA867-4074-6A10-6189-5807BDE2326E}"/>
                </a:ext>
              </a:extLst>
            </p:cNvPr>
            <p:cNvCxnSpPr>
              <a:cxnSpLocks/>
              <a:stCxn id="268" idx="2"/>
              <a:endCxn id="266" idx="6"/>
            </p:cNvCxnSpPr>
            <p:nvPr/>
          </p:nvCxnSpPr>
          <p:spPr>
            <a:xfrm flipH="1" flipV="1">
              <a:off x="823846" y="1328160"/>
              <a:ext cx="379858" cy="43704"/>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295" name="Straight Connector 294">
              <a:extLst>
                <a:ext uri="{FF2B5EF4-FFF2-40B4-BE49-F238E27FC236}">
                  <a16:creationId xmlns:a16="http://schemas.microsoft.com/office/drawing/2014/main" id="{C26E4167-0692-4984-6755-20B4D27B0C81}"/>
                </a:ext>
              </a:extLst>
            </p:cNvPr>
            <p:cNvCxnSpPr>
              <a:cxnSpLocks/>
              <a:stCxn id="270" idx="2"/>
              <a:endCxn id="267" idx="6"/>
            </p:cNvCxnSpPr>
            <p:nvPr/>
          </p:nvCxnSpPr>
          <p:spPr>
            <a:xfrm flipH="1" flipV="1">
              <a:off x="1465933" y="659168"/>
              <a:ext cx="347751" cy="127746"/>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296" name="Straight Connector 295">
              <a:extLst>
                <a:ext uri="{FF2B5EF4-FFF2-40B4-BE49-F238E27FC236}">
                  <a16:creationId xmlns:a16="http://schemas.microsoft.com/office/drawing/2014/main" id="{23B2DBB1-F052-775F-5EE6-72A28FBAF98D}"/>
                </a:ext>
              </a:extLst>
            </p:cNvPr>
            <p:cNvCxnSpPr>
              <a:cxnSpLocks/>
              <a:stCxn id="268" idx="2"/>
              <a:endCxn id="264" idx="6"/>
            </p:cNvCxnSpPr>
            <p:nvPr/>
          </p:nvCxnSpPr>
          <p:spPr>
            <a:xfrm flipH="1" flipV="1">
              <a:off x="818250" y="786917"/>
              <a:ext cx="385457" cy="584949"/>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297" name="Straight Connector 296">
              <a:extLst>
                <a:ext uri="{FF2B5EF4-FFF2-40B4-BE49-F238E27FC236}">
                  <a16:creationId xmlns:a16="http://schemas.microsoft.com/office/drawing/2014/main" id="{1FB41FAE-BADF-AF40-49F2-D720BC665BEE}"/>
                </a:ext>
              </a:extLst>
            </p:cNvPr>
            <p:cNvCxnSpPr>
              <a:cxnSpLocks/>
              <a:stCxn id="267" idx="2"/>
              <a:endCxn id="266" idx="6"/>
            </p:cNvCxnSpPr>
            <p:nvPr/>
          </p:nvCxnSpPr>
          <p:spPr>
            <a:xfrm flipH="1">
              <a:off x="823848" y="659170"/>
              <a:ext cx="386590" cy="668992"/>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298" name="Straight Connector 297">
              <a:extLst>
                <a:ext uri="{FF2B5EF4-FFF2-40B4-BE49-F238E27FC236}">
                  <a16:creationId xmlns:a16="http://schemas.microsoft.com/office/drawing/2014/main" id="{424F001D-B872-1265-E049-076AEFF736D0}"/>
                </a:ext>
              </a:extLst>
            </p:cNvPr>
            <p:cNvCxnSpPr>
              <a:cxnSpLocks/>
              <a:stCxn id="269" idx="2"/>
              <a:endCxn id="267" idx="6"/>
            </p:cNvCxnSpPr>
            <p:nvPr/>
          </p:nvCxnSpPr>
          <p:spPr>
            <a:xfrm flipH="1" flipV="1">
              <a:off x="1465933" y="659168"/>
              <a:ext cx="347751" cy="653864"/>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299" name="Straight Connector 298">
              <a:extLst>
                <a:ext uri="{FF2B5EF4-FFF2-40B4-BE49-F238E27FC236}">
                  <a16:creationId xmlns:a16="http://schemas.microsoft.com/office/drawing/2014/main" id="{B49DE01E-A8C8-4D22-5790-FCD9FDA08FF2}"/>
                </a:ext>
              </a:extLst>
            </p:cNvPr>
            <p:cNvCxnSpPr>
              <a:cxnSpLocks/>
              <a:stCxn id="270" idx="2"/>
              <a:endCxn id="265" idx="6"/>
            </p:cNvCxnSpPr>
            <p:nvPr/>
          </p:nvCxnSpPr>
          <p:spPr>
            <a:xfrm flipH="1">
              <a:off x="1460325" y="786917"/>
              <a:ext cx="353358" cy="221878"/>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00" name="Straight Connector 299">
              <a:extLst>
                <a:ext uri="{FF2B5EF4-FFF2-40B4-BE49-F238E27FC236}">
                  <a16:creationId xmlns:a16="http://schemas.microsoft.com/office/drawing/2014/main" id="{638E7FEE-0602-3CE0-D021-10AFA4D6916A}"/>
                </a:ext>
              </a:extLst>
            </p:cNvPr>
            <p:cNvCxnSpPr>
              <a:cxnSpLocks/>
              <a:stCxn id="269" idx="2"/>
              <a:endCxn id="265" idx="6"/>
            </p:cNvCxnSpPr>
            <p:nvPr/>
          </p:nvCxnSpPr>
          <p:spPr>
            <a:xfrm flipH="1" flipV="1">
              <a:off x="1460325" y="1008795"/>
              <a:ext cx="353358" cy="304237"/>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01" name="Straight Connector 300">
              <a:extLst>
                <a:ext uri="{FF2B5EF4-FFF2-40B4-BE49-F238E27FC236}">
                  <a16:creationId xmlns:a16="http://schemas.microsoft.com/office/drawing/2014/main" id="{B8D5C42B-779B-90C7-89D1-E565EDAF476E}"/>
                </a:ext>
              </a:extLst>
            </p:cNvPr>
            <p:cNvCxnSpPr>
              <a:cxnSpLocks/>
              <a:stCxn id="270" idx="2"/>
              <a:endCxn id="268" idx="6"/>
            </p:cNvCxnSpPr>
            <p:nvPr/>
          </p:nvCxnSpPr>
          <p:spPr>
            <a:xfrm flipH="1">
              <a:off x="1459199" y="786917"/>
              <a:ext cx="354484" cy="584949"/>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02" name="Straight Connector 301">
              <a:extLst>
                <a:ext uri="{FF2B5EF4-FFF2-40B4-BE49-F238E27FC236}">
                  <a16:creationId xmlns:a16="http://schemas.microsoft.com/office/drawing/2014/main" id="{2C213876-0F9F-093A-570D-5AA570C713AF}"/>
                </a:ext>
              </a:extLst>
            </p:cNvPr>
            <p:cNvCxnSpPr>
              <a:cxnSpLocks/>
              <a:stCxn id="269" idx="2"/>
              <a:endCxn id="268" idx="6"/>
            </p:cNvCxnSpPr>
            <p:nvPr/>
          </p:nvCxnSpPr>
          <p:spPr>
            <a:xfrm flipH="1">
              <a:off x="1459199" y="1313032"/>
              <a:ext cx="354484" cy="58834"/>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grpSp>
      <p:cxnSp>
        <p:nvCxnSpPr>
          <p:cNvPr id="303" name="Straight Arrow Connector 302">
            <a:extLst>
              <a:ext uri="{FF2B5EF4-FFF2-40B4-BE49-F238E27FC236}">
                <a16:creationId xmlns:a16="http://schemas.microsoft.com/office/drawing/2014/main" id="{5774D14F-59A2-6BEC-17C2-A9FF4F9559E9}"/>
              </a:ext>
            </a:extLst>
          </p:cNvPr>
          <p:cNvCxnSpPr/>
          <p:nvPr/>
        </p:nvCxnSpPr>
        <p:spPr>
          <a:xfrm>
            <a:off x="4929298" y="2492580"/>
            <a:ext cx="32692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04" name="Group 303">
            <a:extLst>
              <a:ext uri="{FF2B5EF4-FFF2-40B4-BE49-F238E27FC236}">
                <a16:creationId xmlns:a16="http://schemas.microsoft.com/office/drawing/2014/main" id="{990A0A16-B3B3-39AF-5295-D6F21CC14F61}"/>
              </a:ext>
            </a:extLst>
          </p:cNvPr>
          <p:cNvGrpSpPr>
            <a:grpSpLocks noChangeAspect="1"/>
          </p:cNvGrpSpPr>
          <p:nvPr/>
        </p:nvGrpSpPr>
        <p:grpSpPr>
          <a:xfrm>
            <a:off x="5324589" y="2314979"/>
            <a:ext cx="529264" cy="329223"/>
            <a:chOff x="562755" y="531422"/>
            <a:chExt cx="1506423" cy="968190"/>
          </a:xfrm>
          <a:solidFill>
            <a:schemeClr val="accent2"/>
          </a:solidFill>
        </p:grpSpPr>
        <p:sp>
          <p:nvSpPr>
            <p:cNvPr id="305" name="Oval 304">
              <a:extLst>
                <a:ext uri="{FF2B5EF4-FFF2-40B4-BE49-F238E27FC236}">
                  <a16:creationId xmlns:a16="http://schemas.microsoft.com/office/drawing/2014/main" id="{51C547DA-6BDF-9AEE-7268-206B2381A73C}"/>
                </a:ext>
              </a:extLst>
            </p:cNvPr>
            <p:cNvSpPr/>
            <p:nvPr/>
          </p:nvSpPr>
          <p:spPr>
            <a:xfrm>
              <a:off x="562755" y="659168"/>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Oval 305">
              <a:extLst>
                <a:ext uri="{FF2B5EF4-FFF2-40B4-BE49-F238E27FC236}">
                  <a16:creationId xmlns:a16="http://schemas.microsoft.com/office/drawing/2014/main" id="{2889C55A-798F-8E6E-B300-D0C7F4378326}"/>
                </a:ext>
              </a:extLst>
            </p:cNvPr>
            <p:cNvSpPr/>
            <p:nvPr/>
          </p:nvSpPr>
          <p:spPr>
            <a:xfrm>
              <a:off x="1204830" y="881046"/>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4970060D-4A8C-2BEE-B17A-A3C6DBAC2D76}"/>
                </a:ext>
              </a:extLst>
            </p:cNvPr>
            <p:cNvSpPr/>
            <p:nvPr/>
          </p:nvSpPr>
          <p:spPr>
            <a:xfrm>
              <a:off x="568354" y="1200414"/>
              <a:ext cx="255495" cy="255494"/>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D0CC42FD-5AA8-F890-509D-26FE8C99E4EC}"/>
                </a:ext>
              </a:extLst>
            </p:cNvPr>
            <p:cNvSpPr/>
            <p:nvPr/>
          </p:nvSpPr>
          <p:spPr>
            <a:xfrm>
              <a:off x="1210438" y="531422"/>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Oval 308">
              <a:extLst>
                <a:ext uri="{FF2B5EF4-FFF2-40B4-BE49-F238E27FC236}">
                  <a16:creationId xmlns:a16="http://schemas.microsoft.com/office/drawing/2014/main" id="{5460C106-8FF8-4753-A9C2-EFCC0A835F41}"/>
                </a:ext>
              </a:extLst>
            </p:cNvPr>
            <p:cNvSpPr/>
            <p:nvPr/>
          </p:nvSpPr>
          <p:spPr>
            <a:xfrm>
              <a:off x="1203705" y="1244117"/>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Oval 309">
              <a:extLst>
                <a:ext uri="{FF2B5EF4-FFF2-40B4-BE49-F238E27FC236}">
                  <a16:creationId xmlns:a16="http://schemas.microsoft.com/office/drawing/2014/main" id="{9C542E6C-CCD4-C6E5-00A0-19DABCCBC264}"/>
                </a:ext>
              </a:extLst>
            </p:cNvPr>
            <p:cNvSpPr/>
            <p:nvPr/>
          </p:nvSpPr>
          <p:spPr>
            <a:xfrm>
              <a:off x="1813683" y="1185286"/>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FA5C1819-A45B-0BDA-0721-6A3CDDA268CF}"/>
                </a:ext>
              </a:extLst>
            </p:cNvPr>
            <p:cNvSpPr/>
            <p:nvPr/>
          </p:nvSpPr>
          <p:spPr>
            <a:xfrm>
              <a:off x="1813683" y="659168"/>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2" name="Straight Connector 311">
              <a:extLst>
                <a:ext uri="{FF2B5EF4-FFF2-40B4-BE49-F238E27FC236}">
                  <a16:creationId xmlns:a16="http://schemas.microsoft.com/office/drawing/2014/main" id="{8AD7520F-E0C1-4D94-F183-8CA4EC38BB4B}"/>
                </a:ext>
              </a:extLst>
            </p:cNvPr>
            <p:cNvCxnSpPr>
              <a:cxnSpLocks/>
              <a:stCxn id="305" idx="6"/>
              <a:endCxn id="308" idx="2"/>
            </p:cNvCxnSpPr>
            <p:nvPr/>
          </p:nvCxnSpPr>
          <p:spPr>
            <a:xfrm flipV="1">
              <a:off x="818250" y="659170"/>
              <a:ext cx="392188" cy="127746"/>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13" name="Straight Connector 312">
              <a:extLst>
                <a:ext uri="{FF2B5EF4-FFF2-40B4-BE49-F238E27FC236}">
                  <a16:creationId xmlns:a16="http://schemas.microsoft.com/office/drawing/2014/main" id="{B09529C4-0920-3423-D681-5F9180F10DBC}"/>
                </a:ext>
              </a:extLst>
            </p:cNvPr>
            <p:cNvCxnSpPr>
              <a:cxnSpLocks/>
              <a:stCxn id="305" idx="6"/>
              <a:endCxn id="306" idx="2"/>
            </p:cNvCxnSpPr>
            <p:nvPr/>
          </p:nvCxnSpPr>
          <p:spPr>
            <a:xfrm>
              <a:off x="818250" y="786917"/>
              <a:ext cx="386581" cy="221878"/>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14" name="Straight Connector 313">
              <a:extLst>
                <a:ext uri="{FF2B5EF4-FFF2-40B4-BE49-F238E27FC236}">
                  <a16:creationId xmlns:a16="http://schemas.microsoft.com/office/drawing/2014/main" id="{7A9D1967-E778-BE3E-8B62-347488EDCE6B}"/>
                </a:ext>
              </a:extLst>
            </p:cNvPr>
            <p:cNvCxnSpPr>
              <a:cxnSpLocks/>
              <a:stCxn id="306" idx="2"/>
              <a:endCxn id="307" idx="6"/>
            </p:cNvCxnSpPr>
            <p:nvPr/>
          </p:nvCxnSpPr>
          <p:spPr>
            <a:xfrm flipH="1">
              <a:off x="823848" y="1008795"/>
              <a:ext cx="380982" cy="319368"/>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15" name="Straight Connector 314">
              <a:extLst>
                <a:ext uri="{FF2B5EF4-FFF2-40B4-BE49-F238E27FC236}">
                  <a16:creationId xmlns:a16="http://schemas.microsoft.com/office/drawing/2014/main" id="{6152FB6C-33B2-E59C-A0D9-99AD56951FA5}"/>
                </a:ext>
              </a:extLst>
            </p:cNvPr>
            <p:cNvCxnSpPr>
              <a:cxnSpLocks/>
              <a:stCxn id="309" idx="2"/>
              <a:endCxn id="307" idx="6"/>
            </p:cNvCxnSpPr>
            <p:nvPr/>
          </p:nvCxnSpPr>
          <p:spPr>
            <a:xfrm flipH="1" flipV="1">
              <a:off x="823846" y="1328160"/>
              <a:ext cx="379858" cy="43704"/>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16" name="Straight Connector 315">
              <a:extLst>
                <a:ext uri="{FF2B5EF4-FFF2-40B4-BE49-F238E27FC236}">
                  <a16:creationId xmlns:a16="http://schemas.microsoft.com/office/drawing/2014/main" id="{C68A96A6-1317-8784-439A-81CBB861FF11}"/>
                </a:ext>
              </a:extLst>
            </p:cNvPr>
            <p:cNvCxnSpPr>
              <a:cxnSpLocks/>
              <a:stCxn id="311" idx="2"/>
              <a:endCxn id="308" idx="6"/>
            </p:cNvCxnSpPr>
            <p:nvPr/>
          </p:nvCxnSpPr>
          <p:spPr>
            <a:xfrm flipH="1" flipV="1">
              <a:off x="1465933" y="659168"/>
              <a:ext cx="347751" cy="127746"/>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17" name="Straight Connector 316">
              <a:extLst>
                <a:ext uri="{FF2B5EF4-FFF2-40B4-BE49-F238E27FC236}">
                  <a16:creationId xmlns:a16="http://schemas.microsoft.com/office/drawing/2014/main" id="{A633C664-A68E-3C4F-7A37-298491335195}"/>
                </a:ext>
              </a:extLst>
            </p:cNvPr>
            <p:cNvCxnSpPr>
              <a:cxnSpLocks/>
              <a:stCxn id="309" idx="2"/>
              <a:endCxn id="305" idx="6"/>
            </p:cNvCxnSpPr>
            <p:nvPr/>
          </p:nvCxnSpPr>
          <p:spPr>
            <a:xfrm flipH="1" flipV="1">
              <a:off x="818250" y="786917"/>
              <a:ext cx="385457" cy="584949"/>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18" name="Straight Connector 317">
              <a:extLst>
                <a:ext uri="{FF2B5EF4-FFF2-40B4-BE49-F238E27FC236}">
                  <a16:creationId xmlns:a16="http://schemas.microsoft.com/office/drawing/2014/main" id="{8E3155E9-0ECC-9085-CBA4-75215A89F0CA}"/>
                </a:ext>
              </a:extLst>
            </p:cNvPr>
            <p:cNvCxnSpPr>
              <a:cxnSpLocks/>
              <a:stCxn id="308" idx="2"/>
              <a:endCxn id="307" idx="6"/>
            </p:cNvCxnSpPr>
            <p:nvPr/>
          </p:nvCxnSpPr>
          <p:spPr>
            <a:xfrm flipH="1">
              <a:off x="823848" y="659170"/>
              <a:ext cx="386590" cy="668992"/>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19" name="Straight Connector 318">
              <a:extLst>
                <a:ext uri="{FF2B5EF4-FFF2-40B4-BE49-F238E27FC236}">
                  <a16:creationId xmlns:a16="http://schemas.microsoft.com/office/drawing/2014/main" id="{25982938-F343-DC0F-6C56-46AAAA54EDFD}"/>
                </a:ext>
              </a:extLst>
            </p:cNvPr>
            <p:cNvCxnSpPr>
              <a:cxnSpLocks/>
              <a:stCxn id="310" idx="2"/>
              <a:endCxn id="308" idx="6"/>
            </p:cNvCxnSpPr>
            <p:nvPr/>
          </p:nvCxnSpPr>
          <p:spPr>
            <a:xfrm flipH="1" flipV="1">
              <a:off x="1465933" y="659168"/>
              <a:ext cx="347751" cy="653864"/>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20" name="Straight Connector 319">
              <a:extLst>
                <a:ext uri="{FF2B5EF4-FFF2-40B4-BE49-F238E27FC236}">
                  <a16:creationId xmlns:a16="http://schemas.microsoft.com/office/drawing/2014/main" id="{F20EB3F2-876D-EAD1-E6FA-D142CC3C1AB7}"/>
                </a:ext>
              </a:extLst>
            </p:cNvPr>
            <p:cNvCxnSpPr>
              <a:cxnSpLocks/>
              <a:stCxn id="311" idx="2"/>
              <a:endCxn id="306" idx="6"/>
            </p:cNvCxnSpPr>
            <p:nvPr/>
          </p:nvCxnSpPr>
          <p:spPr>
            <a:xfrm flipH="1">
              <a:off x="1460325" y="786917"/>
              <a:ext cx="353358" cy="221878"/>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21" name="Straight Connector 320">
              <a:extLst>
                <a:ext uri="{FF2B5EF4-FFF2-40B4-BE49-F238E27FC236}">
                  <a16:creationId xmlns:a16="http://schemas.microsoft.com/office/drawing/2014/main" id="{78DE76A0-0414-43D5-5388-FFD363142651}"/>
                </a:ext>
              </a:extLst>
            </p:cNvPr>
            <p:cNvCxnSpPr>
              <a:cxnSpLocks/>
              <a:stCxn id="310" idx="2"/>
              <a:endCxn id="306" idx="6"/>
            </p:cNvCxnSpPr>
            <p:nvPr/>
          </p:nvCxnSpPr>
          <p:spPr>
            <a:xfrm flipH="1" flipV="1">
              <a:off x="1460325" y="1008795"/>
              <a:ext cx="353358" cy="304237"/>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22" name="Straight Connector 321">
              <a:extLst>
                <a:ext uri="{FF2B5EF4-FFF2-40B4-BE49-F238E27FC236}">
                  <a16:creationId xmlns:a16="http://schemas.microsoft.com/office/drawing/2014/main" id="{B988DA13-C8F6-A406-ECB3-7656CE1F2007}"/>
                </a:ext>
              </a:extLst>
            </p:cNvPr>
            <p:cNvCxnSpPr>
              <a:cxnSpLocks/>
              <a:stCxn id="311" idx="2"/>
              <a:endCxn id="309" idx="6"/>
            </p:cNvCxnSpPr>
            <p:nvPr/>
          </p:nvCxnSpPr>
          <p:spPr>
            <a:xfrm flipH="1">
              <a:off x="1459199" y="786917"/>
              <a:ext cx="354484" cy="584949"/>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23" name="Straight Connector 322">
              <a:extLst>
                <a:ext uri="{FF2B5EF4-FFF2-40B4-BE49-F238E27FC236}">
                  <a16:creationId xmlns:a16="http://schemas.microsoft.com/office/drawing/2014/main" id="{DD3280D9-5AA0-5664-34B5-21C8A5653427}"/>
                </a:ext>
              </a:extLst>
            </p:cNvPr>
            <p:cNvCxnSpPr>
              <a:cxnSpLocks/>
              <a:stCxn id="310" idx="2"/>
              <a:endCxn id="309" idx="6"/>
            </p:cNvCxnSpPr>
            <p:nvPr/>
          </p:nvCxnSpPr>
          <p:spPr>
            <a:xfrm flipH="1">
              <a:off x="1459199" y="1313032"/>
              <a:ext cx="354484" cy="58834"/>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grpSp>
      <p:grpSp>
        <p:nvGrpSpPr>
          <p:cNvPr id="324" name="Group 323">
            <a:extLst>
              <a:ext uri="{FF2B5EF4-FFF2-40B4-BE49-F238E27FC236}">
                <a16:creationId xmlns:a16="http://schemas.microsoft.com/office/drawing/2014/main" id="{16ABF1DE-3B54-80D5-89D7-76A05AA86E39}"/>
              </a:ext>
            </a:extLst>
          </p:cNvPr>
          <p:cNvGrpSpPr>
            <a:grpSpLocks noChangeAspect="1"/>
          </p:cNvGrpSpPr>
          <p:nvPr/>
        </p:nvGrpSpPr>
        <p:grpSpPr>
          <a:xfrm>
            <a:off x="5324211" y="2319660"/>
            <a:ext cx="529264" cy="329223"/>
            <a:chOff x="562755" y="531422"/>
            <a:chExt cx="1506423" cy="968190"/>
          </a:xfrm>
          <a:solidFill>
            <a:schemeClr val="accent2"/>
          </a:solidFill>
        </p:grpSpPr>
        <p:sp>
          <p:nvSpPr>
            <p:cNvPr id="325" name="Oval 324">
              <a:extLst>
                <a:ext uri="{FF2B5EF4-FFF2-40B4-BE49-F238E27FC236}">
                  <a16:creationId xmlns:a16="http://schemas.microsoft.com/office/drawing/2014/main" id="{E9E607C0-5AB9-A2E7-B1B6-DFB4A160BDDD}"/>
                </a:ext>
              </a:extLst>
            </p:cNvPr>
            <p:cNvSpPr/>
            <p:nvPr/>
          </p:nvSpPr>
          <p:spPr>
            <a:xfrm>
              <a:off x="562755" y="659168"/>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25">
              <a:extLst>
                <a:ext uri="{FF2B5EF4-FFF2-40B4-BE49-F238E27FC236}">
                  <a16:creationId xmlns:a16="http://schemas.microsoft.com/office/drawing/2014/main" id="{0C7C4535-12C6-51D7-58C2-E53B3870451D}"/>
                </a:ext>
              </a:extLst>
            </p:cNvPr>
            <p:cNvSpPr/>
            <p:nvPr/>
          </p:nvSpPr>
          <p:spPr>
            <a:xfrm>
              <a:off x="1204830" y="881046"/>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D28FB5F7-850B-C029-FBCD-B56AC19EEF33}"/>
                </a:ext>
              </a:extLst>
            </p:cNvPr>
            <p:cNvSpPr/>
            <p:nvPr/>
          </p:nvSpPr>
          <p:spPr>
            <a:xfrm>
              <a:off x="568354" y="1200414"/>
              <a:ext cx="255495" cy="255494"/>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B6A2B114-B98B-1AC0-FAF7-AA8DD32F3FF7}"/>
                </a:ext>
              </a:extLst>
            </p:cNvPr>
            <p:cNvSpPr/>
            <p:nvPr/>
          </p:nvSpPr>
          <p:spPr>
            <a:xfrm>
              <a:off x="1210438" y="531422"/>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a:extLst>
                <a:ext uri="{FF2B5EF4-FFF2-40B4-BE49-F238E27FC236}">
                  <a16:creationId xmlns:a16="http://schemas.microsoft.com/office/drawing/2014/main" id="{D914588F-4450-C8A7-B02F-0BD3460A3A62}"/>
                </a:ext>
              </a:extLst>
            </p:cNvPr>
            <p:cNvSpPr/>
            <p:nvPr/>
          </p:nvSpPr>
          <p:spPr>
            <a:xfrm>
              <a:off x="1203705" y="1244117"/>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8AB3D123-2774-B7D1-7607-6A6636651625}"/>
                </a:ext>
              </a:extLst>
            </p:cNvPr>
            <p:cNvSpPr/>
            <p:nvPr/>
          </p:nvSpPr>
          <p:spPr>
            <a:xfrm>
              <a:off x="1813683" y="1185286"/>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30">
              <a:extLst>
                <a:ext uri="{FF2B5EF4-FFF2-40B4-BE49-F238E27FC236}">
                  <a16:creationId xmlns:a16="http://schemas.microsoft.com/office/drawing/2014/main" id="{063657EE-4254-E340-7F89-A438B25DEE23}"/>
                </a:ext>
              </a:extLst>
            </p:cNvPr>
            <p:cNvSpPr/>
            <p:nvPr/>
          </p:nvSpPr>
          <p:spPr>
            <a:xfrm>
              <a:off x="1813683" y="659168"/>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2" name="Straight Connector 331">
              <a:extLst>
                <a:ext uri="{FF2B5EF4-FFF2-40B4-BE49-F238E27FC236}">
                  <a16:creationId xmlns:a16="http://schemas.microsoft.com/office/drawing/2014/main" id="{DEC03140-9757-C466-8CDB-BE102483C912}"/>
                </a:ext>
              </a:extLst>
            </p:cNvPr>
            <p:cNvCxnSpPr>
              <a:cxnSpLocks/>
              <a:stCxn id="325" idx="6"/>
              <a:endCxn id="328" idx="2"/>
            </p:cNvCxnSpPr>
            <p:nvPr/>
          </p:nvCxnSpPr>
          <p:spPr>
            <a:xfrm flipV="1">
              <a:off x="818250" y="659170"/>
              <a:ext cx="392188" cy="127746"/>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33" name="Straight Connector 332">
              <a:extLst>
                <a:ext uri="{FF2B5EF4-FFF2-40B4-BE49-F238E27FC236}">
                  <a16:creationId xmlns:a16="http://schemas.microsoft.com/office/drawing/2014/main" id="{CCBBE88D-6F41-8B10-1585-C36366FCFC18}"/>
                </a:ext>
              </a:extLst>
            </p:cNvPr>
            <p:cNvCxnSpPr>
              <a:cxnSpLocks/>
              <a:stCxn id="325" idx="6"/>
              <a:endCxn id="326" idx="2"/>
            </p:cNvCxnSpPr>
            <p:nvPr/>
          </p:nvCxnSpPr>
          <p:spPr>
            <a:xfrm>
              <a:off x="818250" y="786917"/>
              <a:ext cx="386581" cy="221878"/>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35" name="Straight Connector 334">
              <a:extLst>
                <a:ext uri="{FF2B5EF4-FFF2-40B4-BE49-F238E27FC236}">
                  <a16:creationId xmlns:a16="http://schemas.microsoft.com/office/drawing/2014/main" id="{CBD32EBE-7798-B770-7583-F02146D944FA}"/>
                </a:ext>
              </a:extLst>
            </p:cNvPr>
            <p:cNvCxnSpPr>
              <a:cxnSpLocks/>
              <a:stCxn id="326" idx="2"/>
              <a:endCxn id="327" idx="6"/>
            </p:cNvCxnSpPr>
            <p:nvPr/>
          </p:nvCxnSpPr>
          <p:spPr>
            <a:xfrm flipH="1">
              <a:off x="823848" y="1008795"/>
              <a:ext cx="380982" cy="319368"/>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38" name="Straight Connector 337">
              <a:extLst>
                <a:ext uri="{FF2B5EF4-FFF2-40B4-BE49-F238E27FC236}">
                  <a16:creationId xmlns:a16="http://schemas.microsoft.com/office/drawing/2014/main" id="{6DFB9D31-A30F-65DF-17E6-0F1D02BF8ABD}"/>
                </a:ext>
              </a:extLst>
            </p:cNvPr>
            <p:cNvCxnSpPr>
              <a:cxnSpLocks/>
              <a:stCxn id="329" idx="2"/>
              <a:endCxn id="327" idx="6"/>
            </p:cNvCxnSpPr>
            <p:nvPr/>
          </p:nvCxnSpPr>
          <p:spPr>
            <a:xfrm flipH="1" flipV="1">
              <a:off x="823846" y="1328160"/>
              <a:ext cx="379858" cy="43704"/>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39" name="Straight Connector 338">
              <a:extLst>
                <a:ext uri="{FF2B5EF4-FFF2-40B4-BE49-F238E27FC236}">
                  <a16:creationId xmlns:a16="http://schemas.microsoft.com/office/drawing/2014/main" id="{D8AA9EB8-9350-437A-5996-2E6F4F30B2A8}"/>
                </a:ext>
              </a:extLst>
            </p:cNvPr>
            <p:cNvCxnSpPr>
              <a:cxnSpLocks/>
              <a:stCxn id="331" idx="2"/>
              <a:endCxn id="328" idx="6"/>
            </p:cNvCxnSpPr>
            <p:nvPr/>
          </p:nvCxnSpPr>
          <p:spPr>
            <a:xfrm flipH="1" flipV="1">
              <a:off x="1465933" y="659168"/>
              <a:ext cx="347751" cy="127746"/>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40" name="Straight Connector 339">
              <a:extLst>
                <a:ext uri="{FF2B5EF4-FFF2-40B4-BE49-F238E27FC236}">
                  <a16:creationId xmlns:a16="http://schemas.microsoft.com/office/drawing/2014/main" id="{C38CB94D-3946-8C3E-5576-67D99740F8B4}"/>
                </a:ext>
              </a:extLst>
            </p:cNvPr>
            <p:cNvCxnSpPr>
              <a:cxnSpLocks/>
              <a:stCxn id="329" idx="2"/>
              <a:endCxn id="325" idx="6"/>
            </p:cNvCxnSpPr>
            <p:nvPr/>
          </p:nvCxnSpPr>
          <p:spPr>
            <a:xfrm flipH="1" flipV="1">
              <a:off x="818250" y="786917"/>
              <a:ext cx="385457" cy="584949"/>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41" name="Straight Connector 340">
              <a:extLst>
                <a:ext uri="{FF2B5EF4-FFF2-40B4-BE49-F238E27FC236}">
                  <a16:creationId xmlns:a16="http://schemas.microsoft.com/office/drawing/2014/main" id="{1B572C46-9943-3716-94C6-478C95C24942}"/>
                </a:ext>
              </a:extLst>
            </p:cNvPr>
            <p:cNvCxnSpPr>
              <a:cxnSpLocks/>
              <a:stCxn id="328" idx="2"/>
              <a:endCxn id="327" idx="6"/>
            </p:cNvCxnSpPr>
            <p:nvPr/>
          </p:nvCxnSpPr>
          <p:spPr>
            <a:xfrm flipH="1">
              <a:off x="823848" y="659170"/>
              <a:ext cx="386590" cy="668992"/>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42" name="Straight Connector 341">
              <a:extLst>
                <a:ext uri="{FF2B5EF4-FFF2-40B4-BE49-F238E27FC236}">
                  <a16:creationId xmlns:a16="http://schemas.microsoft.com/office/drawing/2014/main" id="{41479840-0148-AC0D-C8B8-8238BE9EE1EE}"/>
                </a:ext>
              </a:extLst>
            </p:cNvPr>
            <p:cNvCxnSpPr>
              <a:cxnSpLocks/>
              <a:stCxn id="330" idx="2"/>
              <a:endCxn id="328" idx="6"/>
            </p:cNvCxnSpPr>
            <p:nvPr/>
          </p:nvCxnSpPr>
          <p:spPr>
            <a:xfrm flipH="1" flipV="1">
              <a:off x="1465933" y="659168"/>
              <a:ext cx="347751" cy="653864"/>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43" name="Straight Connector 342">
              <a:extLst>
                <a:ext uri="{FF2B5EF4-FFF2-40B4-BE49-F238E27FC236}">
                  <a16:creationId xmlns:a16="http://schemas.microsoft.com/office/drawing/2014/main" id="{2A26BE6E-F686-1D4A-3541-6C5B1F260937}"/>
                </a:ext>
              </a:extLst>
            </p:cNvPr>
            <p:cNvCxnSpPr>
              <a:cxnSpLocks/>
              <a:stCxn id="331" idx="2"/>
              <a:endCxn id="326" idx="6"/>
            </p:cNvCxnSpPr>
            <p:nvPr/>
          </p:nvCxnSpPr>
          <p:spPr>
            <a:xfrm flipH="1">
              <a:off x="1460325" y="786917"/>
              <a:ext cx="353358" cy="221878"/>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44" name="Straight Connector 343">
              <a:extLst>
                <a:ext uri="{FF2B5EF4-FFF2-40B4-BE49-F238E27FC236}">
                  <a16:creationId xmlns:a16="http://schemas.microsoft.com/office/drawing/2014/main" id="{82233E59-4890-F519-8B3D-6FD470FEFD41}"/>
                </a:ext>
              </a:extLst>
            </p:cNvPr>
            <p:cNvCxnSpPr>
              <a:cxnSpLocks/>
              <a:stCxn id="330" idx="2"/>
              <a:endCxn id="326" idx="6"/>
            </p:cNvCxnSpPr>
            <p:nvPr/>
          </p:nvCxnSpPr>
          <p:spPr>
            <a:xfrm flipH="1" flipV="1">
              <a:off x="1460325" y="1008795"/>
              <a:ext cx="353358" cy="304237"/>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45" name="Straight Connector 344">
              <a:extLst>
                <a:ext uri="{FF2B5EF4-FFF2-40B4-BE49-F238E27FC236}">
                  <a16:creationId xmlns:a16="http://schemas.microsoft.com/office/drawing/2014/main" id="{62C0AD91-5BFC-C301-5707-064DDD00D16E}"/>
                </a:ext>
              </a:extLst>
            </p:cNvPr>
            <p:cNvCxnSpPr>
              <a:cxnSpLocks/>
              <a:stCxn id="331" idx="2"/>
              <a:endCxn id="329" idx="6"/>
            </p:cNvCxnSpPr>
            <p:nvPr/>
          </p:nvCxnSpPr>
          <p:spPr>
            <a:xfrm flipH="1">
              <a:off x="1459199" y="786917"/>
              <a:ext cx="354484" cy="584949"/>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46" name="Straight Connector 345">
              <a:extLst>
                <a:ext uri="{FF2B5EF4-FFF2-40B4-BE49-F238E27FC236}">
                  <a16:creationId xmlns:a16="http://schemas.microsoft.com/office/drawing/2014/main" id="{7BC932BE-87B6-F055-99BD-A3A42BC8A11F}"/>
                </a:ext>
              </a:extLst>
            </p:cNvPr>
            <p:cNvCxnSpPr>
              <a:cxnSpLocks/>
              <a:stCxn id="330" idx="2"/>
              <a:endCxn id="329" idx="6"/>
            </p:cNvCxnSpPr>
            <p:nvPr/>
          </p:nvCxnSpPr>
          <p:spPr>
            <a:xfrm flipH="1">
              <a:off x="1459199" y="1313032"/>
              <a:ext cx="354484" cy="58834"/>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grpSp>
      <p:sp>
        <p:nvSpPr>
          <p:cNvPr id="347" name="TextBox 346">
            <a:extLst>
              <a:ext uri="{FF2B5EF4-FFF2-40B4-BE49-F238E27FC236}">
                <a16:creationId xmlns:a16="http://schemas.microsoft.com/office/drawing/2014/main" id="{51B0E4A0-815B-5241-4846-EC7D8833C5D5}"/>
              </a:ext>
            </a:extLst>
          </p:cNvPr>
          <p:cNvSpPr txBox="1"/>
          <p:nvPr/>
        </p:nvSpPr>
        <p:spPr>
          <a:xfrm>
            <a:off x="6235229" y="2583173"/>
            <a:ext cx="2096956" cy="338554"/>
          </a:xfrm>
          <a:prstGeom prst="rect">
            <a:avLst/>
          </a:prstGeom>
          <a:noFill/>
        </p:spPr>
        <p:txBody>
          <a:bodyPr wrap="square" rtlCol="0">
            <a:spAutoFit/>
          </a:bodyPr>
          <a:lstStyle/>
          <a:p>
            <a:r>
              <a:rPr lang="en-US" sz="1600"/>
              <a:t>New global model</a:t>
            </a:r>
          </a:p>
        </p:txBody>
      </p:sp>
      <p:grpSp>
        <p:nvGrpSpPr>
          <p:cNvPr id="348" name="Group 347">
            <a:extLst>
              <a:ext uri="{FF2B5EF4-FFF2-40B4-BE49-F238E27FC236}">
                <a16:creationId xmlns:a16="http://schemas.microsoft.com/office/drawing/2014/main" id="{E4B3B419-CEE7-6CEA-106A-6C2C46A9E370}"/>
              </a:ext>
            </a:extLst>
          </p:cNvPr>
          <p:cNvGrpSpPr>
            <a:grpSpLocks noChangeAspect="1"/>
          </p:cNvGrpSpPr>
          <p:nvPr/>
        </p:nvGrpSpPr>
        <p:grpSpPr>
          <a:xfrm>
            <a:off x="5323644" y="2315694"/>
            <a:ext cx="529264" cy="329223"/>
            <a:chOff x="562755" y="531422"/>
            <a:chExt cx="1506423" cy="968190"/>
          </a:xfrm>
          <a:solidFill>
            <a:schemeClr val="accent2"/>
          </a:solidFill>
        </p:grpSpPr>
        <p:sp>
          <p:nvSpPr>
            <p:cNvPr id="349" name="Oval 348">
              <a:extLst>
                <a:ext uri="{FF2B5EF4-FFF2-40B4-BE49-F238E27FC236}">
                  <a16:creationId xmlns:a16="http://schemas.microsoft.com/office/drawing/2014/main" id="{31C622EC-F44C-FD1E-F171-D8B69015FD7A}"/>
                </a:ext>
              </a:extLst>
            </p:cNvPr>
            <p:cNvSpPr/>
            <p:nvPr/>
          </p:nvSpPr>
          <p:spPr>
            <a:xfrm>
              <a:off x="562755" y="659168"/>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a:extLst>
                <a:ext uri="{FF2B5EF4-FFF2-40B4-BE49-F238E27FC236}">
                  <a16:creationId xmlns:a16="http://schemas.microsoft.com/office/drawing/2014/main" id="{5D0DAD4E-44C5-0540-EEBE-9CAEFD1FA1D9}"/>
                </a:ext>
              </a:extLst>
            </p:cNvPr>
            <p:cNvSpPr/>
            <p:nvPr/>
          </p:nvSpPr>
          <p:spPr>
            <a:xfrm>
              <a:off x="1204830" y="881046"/>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E4F3AFE8-291D-7D72-9837-814A31D988CE}"/>
                </a:ext>
              </a:extLst>
            </p:cNvPr>
            <p:cNvSpPr/>
            <p:nvPr/>
          </p:nvSpPr>
          <p:spPr>
            <a:xfrm>
              <a:off x="568354" y="1200414"/>
              <a:ext cx="255495" cy="255494"/>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a:extLst>
                <a:ext uri="{FF2B5EF4-FFF2-40B4-BE49-F238E27FC236}">
                  <a16:creationId xmlns:a16="http://schemas.microsoft.com/office/drawing/2014/main" id="{BF9D4419-8E50-C19F-DEDD-F9F147F4A6BE}"/>
                </a:ext>
              </a:extLst>
            </p:cNvPr>
            <p:cNvSpPr/>
            <p:nvPr/>
          </p:nvSpPr>
          <p:spPr>
            <a:xfrm>
              <a:off x="1210438" y="531422"/>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F0C481D5-2741-CE69-E9DF-D793690748C5}"/>
                </a:ext>
              </a:extLst>
            </p:cNvPr>
            <p:cNvSpPr/>
            <p:nvPr/>
          </p:nvSpPr>
          <p:spPr>
            <a:xfrm>
              <a:off x="1203705" y="1244117"/>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a:extLst>
                <a:ext uri="{FF2B5EF4-FFF2-40B4-BE49-F238E27FC236}">
                  <a16:creationId xmlns:a16="http://schemas.microsoft.com/office/drawing/2014/main" id="{4D4AAF21-692E-19A4-2B8B-A204FD4C16C6}"/>
                </a:ext>
              </a:extLst>
            </p:cNvPr>
            <p:cNvSpPr/>
            <p:nvPr/>
          </p:nvSpPr>
          <p:spPr>
            <a:xfrm>
              <a:off x="1813683" y="1185286"/>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54">
              <a:extLst>
                <a:ext uri="{FF2B5EF4-FFF2-40B4-BE49-F238E27FC236}">
                  <a16:creationId xmlns:a16="http://schemas.microsoft.com/office/drawing/2014/main" id="{A677D46C-948E-F6D9-3068-591EFB519DC6}"/>
                </a:ext>
              </a:extLst>
            </p:cNvPr>
            <p:cNvSpPr/>
            <p:nvPr/>
          </p:nvSpPr>
          <p:spPr>
            <a:xfrm>
              <a:off x="1813683" y="659168"/>
              <a:ext cx="255495" cy="255495"/>
            </a:xfrm>
            <a:prstGeom prst="ellipse">
              <a:avLst/>
            </a:prstGeom>
            <a:grp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6" name="Straight Connector 355">
              <a:extLst>
                <a:ext uri="{FF2B5EF4-FFF2-40B4-BE49-F238E27FC236}">
                  <a16:creationId xmlns:a16="http://schemas.microsoft.com/office/drawing/2014/main" id="{33E61058-EB32-CEEC-C0CD-ADB0E9D9B989}"/>
                </a:ext>
              </a:extLst>
            </p:cNvPr>
            <p:cNvCxnSpPr>
              <a:cxnSpLocks/>
              <a:stCxn id="349" idx="6"/>
              <a:endCxn id="352" idx="2"/>
            </p:cNvCxnSpPr>
            <p:nvPr/>
          </p:nvCxnSpPr>
          <p:spPr>
            <a:xfrm flipV="1">
              <a:off x="818250" y="659170"/>
              <a:ext cx="392188" cy="127746"/>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57" name="Straight Connector 356">
              <a:extLst>
                <a:ext uri="{FF2B5EF4-FFF2-40B4-BE49-F238E27FC236}">
                  <a16:creationId xmlns:a16="http://schemas.microsoft.com/office/drawing/2014/main" id="{13671CF9-BAB0-7046-BB04-3799A3F96EEB}"/>
                </a:ext>
              </a:extLst>
            </p:cNvPr>
            <p:cNvCxnSpPr>
              <a:cxnSpLocks/>
              <a:stCxn id="349" idx="6"/>
              <a:endCxn id="350" idx="2"/>
            </p:cNvCxnSpPr>
            <p:nvPr/>
          </p:nvCxnSpPr>
          <p:spPr>
            <a:xfrm>
              <a:off x="818250" y="786917"/>
              <a:ext cx="386581" cy="221878"/>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58" name="Straight Connector 357">
              <a:extLst>
                <a:ext uri="{FF2B5EF4-FFF2-40B4-BE49-F238E27FC236}">
                  <a16:creationId xmlns:a16="http://schemas.microsoft.com/office/drawing/2014/main" id="{569AC862-2083-345A-9FAC-64DFA969752E}"/>
                </a:ext>
              </a:extLst>
            </p:cNvPr>
            <p:cNvCxnSpPr>
              <a:cxnSpLocks/>
              <a:stCxn id="350" idx="2"/>
              <a:endCxn id="351" idx="6"/>
            </p:cNvCxnSpPr>
            <p:nvPr/>
          </p:nvCxnSpPr>
          <p:spPr>
            <a:xfrm flipH="1">
              <a:off x="823848" y="1008795"/>
              <a:ext cx="380982" cy="319368"/>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59" name="Straight Connector 358">
              <a:extLst>
                <a:ext uri="{FF2B5EF4-FFF2-40B4-BE49-F238E27FC236}">
                  <a16:creationId xmlns:a16="http://schemas.microsoft.com/office/drawing/2014/main" id="{B74364B5-C849-A0FC-4FB1-624A1098994B}"/>
                </a:ext>
              </a:extLst>
            </p:cNvPr>
            <p:cNvCxnSpPr>
              <a:cxnSpLocks/>
              <a:stCxn id="353" idx="2"/>
              <a:endCxn id="351" idx="6"/>
            </p:cNvCxnSpPr>
            <p:nvPr/>
          </p:nvCxnSpPr>
          <p:spPr>
            <a:xfrm flipH="1" flipV="1">
              <a:off x="823846" y="1328160"/>
              <a:ext cx="379858" cy="43704"/>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60" name="Straight Connector 359">
              <a:extLst>
                <a:ext uri="{FF2B5EF4-FFF2-40B4-BE49-F238E27FC236}">
                  <a16:creationId xmlns:a16="http://schemas.microsoft.com/office/drawing/2014/main" id="{9D3B4CD9-F8F0-CB84-93CA-446F46246681}"/>
                </a:ext>
              </a:extLst>
            </p:cNvPr>
            <p:cNvCxnSpPr>
              <a:cxnSpLocks/>
              <a:stCxn id="355" idx="2"/>
              <a:endCxn id="352" idx="6"/>
            </p:cNvCxnSpPr>
            <p:nvPr/>
          </p:nvCxnSpPr>
          <p:spPr>
            <a:xfrm flipH="1" flipV="1">
              <a:off x="1465933" y="659168"/>
              <a:ext cx="347751" cy="127746"/>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61" name="Straight Connector 360">
              <a:extLst>
                <a:ext uri="{FF2B5EF4-FFF2-40B4-BE49-F238E27FC236}">
                  <a16:creationId xmlns:a16="http://schemas.microsoft.com/office/drawing/2014/main" id="{9C6E572F-74B6-D3FF-5A6B-981A8A9F6B9A}"/>
                </a:ext>
              </a:extLst>
            </p:cNvPr>
            <p:cNvCxnSpPr>
              <a:cxnSpLocks/>
              <a:stCxn id="353" idx="2"/>
              <a:endCxn id="349" idx="6"/>
            </p:cNvCxnSpPr>
            <p:nvPr/>
          </p:nvCxnSpPr>
          <p:spPr>
            <a:xfrm flipH="1" flipV="1">
              <a:off x="818250" y="786917"/>
              <a:ext cx="385457" cy="584949"/>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62" name="Straight Connector 361">
              <a:extLst>
                <a:ext uri="{FF2B5EF4-FFF2-40B4-BE49-F238E27FC236}">
                  <a16:creationId xmlns:a16="http://schemas.microsoft.com/office/drawing/2014/main" id="{1AF4B490-74A3-F09D-87AA-0FE8024812E7}"/>
                </a:ext>
              </a:extLst>
            </p:cNvPr>
            <p:cNvCxnSpPr>
              <a:cxnSpLocks/>
              <a:stCxn id="352" idx="2"/>
              <a:endCxn id="351" idx="6"/>
            </p:cNvCxnSpPr>
            <p:nvPr/>
          </p:nvCxnSpPr>
          <p:spPr>
            <a:xfrm flipH="1">
              <a:off x="823848" y="659170"/>
              <a:ext cx="386590" cy="668992"/>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63" name="Straight Connector 362">
              <a:extLst>
                <a:ext uri="{FF2B5EF4-FFF2-40B4-BE49-F238E27FC236}">
                  <a16:creationId xmlns:a16="http://schemas.microsoft.com/office/drawing/2014/main" id="{F1773351-A822-7A11-6A9C-D4C4AAEBD756}"/>
                </a:ext>
              </a:extLst>
            </p:cNvPr>
            <p:cNvCxnSpPr>
              <a:cxnSpLocks/>
              <a:stCxn id="354" idx="2"/>
              <a:endCxn id="352" idx="6"/>
            </p:cNvCxnSpPr>
            <p:nvPr/>
          </p:nvCxnSpPr>
          <p:spPr>
            <a:xfrm flipH="1" flipV="1">
              <a:off x="1465933" y="659168"/>
              <a:ext cx="347751" cy="653864"/>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64" name="Straight Connector 363">
              <a:extLst>
                <a:ext uri="{FF2B5EF4-FFF2-40B4-BE49-F238E27FC236}">
                  <a16:creationId xmlns:a16="http://schemas.microsoft.com/office/drawing/2014/main" id="{809870B8-3F41-817C-4FB2-FE2BBA2B1CC4}"/>
                </a:ext>
              </a:extLst>
            </p:cNvPr>
            <p:cNvCxnSpPr>
              <a:cxnSpLocks/>
              <a:stCxn id="355" idx="2"/>
              <a:endCxn id="350" idx="6"/>
            </p:cNvCxnSpPr>
            <p:nvPr/>
          </p:nvCxnSpPr>
          <p:spPr>
            <a:xfrm flipH="1">
              <a:off x="1460325" y="786917"/>
              <a:ext cx="353358" cy="221878"/>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65" name="Straight Connector 364">
              <a:extLst>
                <a:ext uri="{FF2B5EF4-FFF2-40B4-BE49-F238E27FC236}">
                  <a16:creationId xmlns:a16="http://schemas.microsoft.com/office/drawing/2014/main" id="{E94ACFF7-C8F4-4B2D-0EAE-54FEA73AE720}"/>
                </a:ext>
              </a:extLst>
            </p:cNvPr>
            <p:cNvCxnSpPr>
              <a:cxnSpLocks/>
              <a:stCxn id="354" idx="2"/>
              <a:endCxn id="350" idx="6"/>
            </p:cNvCxnSpPr>
            <p:nvPr/>
          </p:nvCxnSpPr>
          <p:spPr>
            <a:xfrm flipH="1" flipV="1">
              <a:off x="1460325" y="1008795"/>
              <a:ext cx="353358" cy="304237"/>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66" name="Straight Connector 365">
              <a:extLst>
                <a:ext uri="{FF2B5EF4-FFF2-40B4-BE49-F238E27FC236}">
                  <a16:creationId xmlns:a16="http://schemas.microsoft.com/office/drawing/2014/main" id="{6C4F7F81-885B-24BD-7766-665C16C257BF}"/>
                </a:ext>
              </a:extLst>
            </p:cNvPr>
            <p:cNvCxnSpPr>
              <a:cxnSpLocks/>
              <a:stCxn id="355" idx="2"/>
              <a:endCxn id="353" idx="6"/>
            </p:cNvCxnSpPr>
            <p:nvPr/>
          </p:nvCxnSpPr>
          <p:spPr>
            <a:xfrm flipH="1">
              <a:off x="1459199" y="786917"/>
              <a:ext cx="354484" cy="584949"/>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cxnSp>
          <p:nvCxnSpPr>
            <p:cNvPr id="367" name="Straight Connector 366">
              <a:extLst>
                <a:ext uri="{FF2B5EF4-FFF2-40B4-BE49-F238E27FC236}">
                  <a16:creationId xmlns:a16="http://schemas.microsoft.com/office/drawing/2014/main" id="{E484A0CF-7A5E-8ECE-0A5A-8E5051CBC46E}"/>
                </a:ext>
              </a:extLst>
            </p:cNvPr>
            <p:cNvCxnSpPr>
              <a:cxnSpLocks/>
              <a:stCxn id="354" idx="2"/>
              <a:endCxn id="353" idx="6"/>
            </p:cNvCxnSpPr>
            <p:nvPr/>
          </p:nvCxnSpPr>
          <p:spPr>
            <a:xfrm flipH="1">
              <a:off x="1459199" y="1313032"/>
              <a:ext cx="354484" cy="58834"/>
            </a:xfrm>
            <a:prstGeom prst="line">
              <a:avLst/>
            </a:prstGeom>
            <a:grpFill/>
            <a:ln w="12700">
              <a:solidFill>
                <a:schemeClr val="accent2"/>
              </a:solidFill>
            </a:ln>
          </p:spPr>
          <p:style>
            <a:lnRef idx="1">
              <a:schemeClr val="dk1"/>
            </a:lnRef>
            <a:fillRef idx="0">
              <a:schemeClr val="dk1"/>
            </a:fillRef>
            <a:effectRef idx="0">
              <a:schemeClr val="dk1"/>
            </a:effectRef>
            <a:fontRef idx="minor">
              <a:schemeClr val="tx1"/>
            </a:fontRef>
          </p:style>
        </p:cxnSp>
      </p:grpSp>
      <p:cxnSp>
        <p:nvCxnSpPr>
          <p:cNvPr id="368" name="Straight Arrow Connector 367">
            <a:extLst>
              <a:ext uri="{FF2B5EF4-FFF2-40B4-BE49-F238E27FC236}">
                <a16:creationId xmlns:a16="http://schemas.microsoft.com/office/drawing/2014/main" id="{E946CC3A-4A03-7CF2-AA9E-DEB535A35700}"/>
              </a:ext>
            </a:extLst>
          </p:cNvPr>
          <p:cNvCxnSpPr>
            <a:cxnSpLocks/>
          </p:cNvCxnSpPr>
          <p:nvPr/>
        </p:nvCxnSpPr>
        <p:spPr>
          <a:xfrm flipH="1">
            <a:off x="3465283" y="3182580"/>
            <a:ext cx="749115" cy="785048"/>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69" name="Straight Arrow Connector 368">
            <a:extLst>
              <a:ext uri="{FF2B5EF4-FFF2-40B4-BE49-F238E27FC236}">
                <a16:creationId xmlns:a16="http://schemas.microsoft.com/office/drawing/2014/main" id="{34132E8F-E615-A1AA-2FC5-3AD85C10C213}"/>
              </a:ext>
            </a:extLst>
          </p:cNvPr>
          <p:cNvCxnSpPr>
            <a:cxnSpLocks/>
          </p:cNvCxnSpPr>
          <p:nvPr/>
        </p:nvCxnSpPr>
        <p:spPr>
          <a:xfrm>
            <a:off x="5261008" y="3144124"/>
            <a:ext cx="17202" cy="1013509"/>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70" name="Straight Arrow Connector 369">
            <a:extLst>
              <a:ext uri="{FF2B5EF4-FFF2-40B4-BE49-F238E27FC236}">
                <a16:creationId xmlns:a16="http://schemas.microsoft.com/office/drawing/2014/main" id="{49664710-D589-C706-70D1-4F6146B37D2B}"/>
              </a:ext>
            </a:extLst>
          </p:cNvPr>
          <p:cNvCxnSpPr>
            <a:cxnSpLocks/>
          </p:cNvCxnSpPr>
          <p:nvPr/>
        </p:nvCxnSpPr>
        <p:spPr>
          <a:xfrm>
            <a:off x="6141710" y="3050120"/>
            <a:ext cx="948055" cy="863892"/>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71" name="TextBox 370">
            <a:extLst>
              <a:ext uri="{FF2B5EF4-FFF2-40B4-BE49-F238E27FC236}">
                <a16:creationId xmlns:a16="http://schemas.microsoft.com/office/drawing/2014/main" id="{179E566D-1229-8429-E561-133B2ED6F59D}"/>
              </a:ext>
            </a:extLst>
          </p:cNvPr>
          <p:cNvSpPr txBox="1"/>
          <p:nvPr/>
        </p:nvSpPr>
        <p:spPr>
          <a:xfrm>
            <a:off x="8205108" y="5089187"/>
            <a:ext cx="1935145" cy="338554"/>
          </a:xfrm>
          <a:prstGeom prst="rect">
            <a:avLst/>
          </a:prstGeom>
          <a:noFill/>
        </p:spPr>
        <p:txBody>
          <a:bodyPr wrap="none" rtlCol="0">
            <a:spAutoFit/>
          </a:bodyPr>
          <a:lstStyle/>
          <a:p>
            <a:r>
              <a:rPr lang="en-US" sz="1600" dirty="0"/>
              <a:t>Local model update</a:t>
            </a:r>
          </a:p>
        </p:txBody>
      </p:sp>
      <p:pic>
        <p:nvPicPr>
          <p:cNvPr id="373" name="Picture 372">
            <a:extLst>
              <a:ext uri="{FF2B5EF4-FFF2-40B4-BE49-F238E27FC236}">
                <a16:creationId xmlns:a16="http://schemas.microsoft.com/office/drawing/2014/main" id="{7FEFFD32-E83D-6217-D34E-E523A842A81E}"/>
              </a:ext>
            </a:extLst>
          </p:cNvPr>
          <p:cNvPicPr>
            <a:picLocks noChangeAspect="1"/>
          </p:cNvPicPr>
          <p:nvPr/>
        </p:nvPicPr>
        <p:blipFill rotWithShape="1">
          <a:blip r:embed="rId12"/>
          <a:srcRect r="6309" b="6897"/>
          <a:stretch/>
        </p:blipFill>
        <p:spPr>
          <a:xfrm>
            <a:off x="2836662" y="3919688"/>
            <a:ext cx="1004415" cy="1049487"/>
          </a:xfrm>
          <a:prstGeom prst="rect">
            <a:avLst/>
          </a:prstGeom>
        </p:spPr>
      </p:pic>
      <p:pic>
        <p:nvPicPr>
          <p:cNvPr id="374" name="Picture 373">
            <a:extLst>
              <a:ext uri="{FF2B5EF4-FFF2-40B4-BE49-F238E27FC236}">
                <a16:creationId xmlns:a16="http://schemas.microsoft.com/office/drawing/2014/main" id="{2859B9D6-C736-9E8C-9ADB-38359F8E3910}"/>
              </a:ext>
            </a:extLst>
          </p:cNvPr>
          <p:cNvPicPr>
            <a:picLocks noChangeAspect="1"/>
          </p:cNvPicPr>
          <p:nvPr/>
        </p:nvPicPr>
        <p:blipFill rotWithShape="1">
          <a:blip r:embed="rId12"/>
          <a:srcRect r="6309" b="6897"/>
          <a:stretch/>
        </p:blipFill>
        <p:spPr>
          <a:xfrm>
            <a:off x="4733635" y="3938430"/>
            <a:ext cx="1004415" cy="1049487"/>
          </a:xfrm>
          <a:prstGeom prst="rect">
            <a:avLst/>
          </a:prstGeom>
        </p:spPr>
      </p:pic>
      <p:pic>
        <p:nvPicPr>
          <p:cNvPr id="375" name="Picture 374">
            <a:extLst>
              <a:ext uri="{FF2B5EF4-FFF2-40B4-BE49-F238E27FC236}">
                <a16:creationId xmlns:a16="http://schemas.microsoft.com/office/drawing/2014/main" id="{4098AA0F-5AC2-79A8-B0E0-5684269DBEAA}"/>
              </a:ext>
            </a:extLst>
          </p:cNvPr>
          <p:cNvPicPr>
            <a:picLocks noChangeAspect="1"/>
          </p:cNvPicPr>
          <p:nvPr/>
        </p:nvPicPr>
        <p:blipFill rotWithShape="1">
          <a:blip r:embed="rId12"/>
          <a:srcRect r="6309" b="6897"/>
          <a:stretch/>
        </p:blipFill>
        <p:spPr>
          <a:xfrm>
            <a:off x="6830768" y="3946439"/>
            <a:ext cx="1004415" cy="1049487"/>
          </a:xfrm>
          <a:prstGeom prst="rect">
            <a:avLst/>
          </a:prstGeom>
        </p:spPr>
      </p:pic>
      <p:grpSp>
        <p:nvGrpSpPr>
          <p:cNvPr id="379" name="Group 378">
            <a:extLst>
              <a:ext uri="{FF2B5EF4-FFF2-40B4-BE49-F238E27FC236}">
                <a16:creationId xmlns:a16="http://schemas.microsoft.com/office/drawing/2014/main" id="{585E9429-ECE8-04E1-ADE7-3A4E564FF4E0}"/>
              </a:ext>
            </a:extLst>
          </p:cNvPr>
          <p:cNvGrpSpPr/>
          <p:nvPr/>
        </p:nvGrpSpPr>
        <p:grpSpPr>
          <a:xfrm>
            <a:off x="1938589" y="5690042"/>
            <a:ext cx="8762929" cy="779704"/>
            <a:chOff x="1938589" y="5690042"/>
            <a:chExt cx="8762929" cy="779704"/>
          </a:xfrm>
        </p:grpSpPr>
        <p:sp>
          <p:nvSpPr>
            <p:cNvPr id="12" name="思想气泡: 云 254">
              <a:extLst>
                <a:ext uri="{FF2B5EF4-FFF2-40B4-BE49-F238E27FC236}">
                  <a16:creationId xmlns:a16="http://schemas.microsoft.com/office/drawing/2014/main" id="{38475467-FEB9-005B-D44C-0167A7304976}"/>
                </a:ext>
              </a:extLst>
            </p:cNvPr>
            <p:cNvSpPr/>
            <p:nvPr/>
          </p:nvSpPr>
          <p:spPr>
            <a:xfrm rot="11051228">
              <a:off x="4103399" y="5765155"/>
              <a:ext cx="1099640" cy="704591"/>
            </a:xfrm>
            <a:prstGeom prst="cloudCallout">
              <a:avLst>
                <a:gd name="adj1" fmla="val -16385"/>
                <a:gd name="adj2" fmla="val 88173"/>
              </a:avLst>
            </a:prstGeom>
            <a:noFill/>
            <a:ln>
              <a:solidFill>
                <a:schemeClr val="accent5"/>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350"/>
            </a:p>
          </p:txBody>
        </p:sp>
        <p:sp>
          <p:nvSpPr>
            <p:cNvPr id="43" name="思想气泡: 云 254">
              <a:extLst>
                <a:ext uri="{FF2B5EF4-FFF2-40B4-BE49-F238E27FC236}">
                  <a16:creationId xmlns:a16="http://schemas.microsoft.com/office/drawing/2014/main" id="{477CE1FD-59BE-BD86-3279-094AB887CA99}"/>
                </a:ext>
              </a:extLst>
            </p:cNvPr>
            <p:cNvSpPr/>
            <p:nvPr/>
          </p:nvSpPr>
          <p:spPr>
            <a:xfrm rot="11051228">
              <a:off x="1938589" y="5690042"/>
              <a:ext cx="1047781" cy="708389"/>
            </a:xfrm>
            <a:prstGeom prst="cloudCallout">
              <a:avLst>
                <a:gd name="adj1" fmla="val -16385"/>
                <a:gd name="adj2" fmla="val 88173"/>
              </a:avLst>
            </a:prstGeom>
            <a:noFill/>
            <a:ln>
              <a:solidFill>
                <a:srgbClr val="8ABB6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350"/>
            </a:p>
          </p:txBody>
        </p:sp>
        <p:sp>
          <p:nvSpPr>
            <p:cNvPr id="44" name="思想气泡: 云 254">
              <a:extLst>
                <a:ext uri="{FF2B5EF4-FFF2-40B4-BE49-F238E27FC236}">
                  <a16:creationId xmlns:a16="http://schemas.microsoft.com/office/drawing/2014/main" id="{3AA7525C-F0CC-ED68-1555-66CFDD8EA4C8}"/>
                </a:ext>
              </a:extLst>
            </p:cNvPr>
            <p:cNvSpPr/>
            <p:nvPr/>
          </p:nvSpPr>
          <p:spPr>
            <a:xfrm rot="11051228">
              <a:off x="6250504" y="5724349"/>
              <a:ext cx="1099642" cy="704581"/>
            </a:xfrm>
            <a:prstGeom prst="cloudCallout">
              <a:avLst>
                <a:gd name="adj1" fmla="val -16385"/>
                <a:gd name="adj2" fmla="val 88173"/>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350"/>
            </a:p>
          </p:txBody>
        </p:sp>
        <p:pic>
          <p:nvPicPr>
            <p:cNvPr id="46" name="Picture 45">
              <a:extLst>
                <a:ext uri="{FF2B5EF4-FFF2-40B4-BE49-F238E27FC236}">
                  <a16:creationId xmlns:a16="http://schemas.microsoft.com/office/drawing/2014/main" id="{04F8B36F-B3F3-1646-BA97-01D63B223758}"/>
                </a:ext>
              </a:extLst>
            </p:cNvPr>
            <p:cNvPicPr>
              <a:picLocks noChangeAspect="1"/>
            </p:cNvPicPr>
            <p:nvPr/>
          </p:nvPicPr>
          <p:blipFill>
            <a:blip r:embed="rId13"/>
            <a:stretch>
              <a:fillRect/>
            </a:stretch>
          </p:blipFill>
          <p:spPr>
            <a:xfrm>
              <a:off x="2160206" y="5798447"/>
              <a:ext cx="644780" cy="508455"/>
            </a:xfrm>
            <a:prstGeom prst="rect">
              <a:avLst/>
            </a:prstGeom>
          </p:spPr>
        </p:pic>
        <p:pic>
          <p:nvPicPr>
            <p:cNvPr id="376" name="Picture 375">
              <a:extLst>
                <a:ext uri="{FF2B5EF4-FFF2-40B4-BE49-F238E27FC236}">
                  <a16:creationId xmlns:a16="http://schemas.microsoft.com/office/drawing/2014/main" id="{C32C96DE-0F92-3449-7DE5-DCF3B14E00C5}"/>
                </a:ext>
              </a:extLst>
            </p:cNvPr>
            <p:cNvPicPr>
              <a:picLocks noChangeAspect="1"/>
            </p:cNvPicPr>
            <p:nvPr/>
          </p:nvPicPr>
          <p:blipFill>
            <a:blip r:embed="rId13"/>
            <a:stretch>
              <a:fillRect/>
            </a:stretch>
          </p:blipFill>
          <p:spPr>
            <a:xfrm>
              <a:off x="4324007" y="5877391"/>
              <a:ext cx="644780" cy="508455"/>
            </a:xfrm>
            <a:prstGeom prst="rect">
              <a:avLst/>
            </a:prstGeom>
          </p:spPr>
        </p:pic>
        <p:pic>
          <p:nvPicPr>
            <p:cNvPr id="377" name="Picture 376">
              <a:extLst>
                <a:ext uri="{FF2B5EF4-FFF2-40B4-BE49-F238E27FC236}">
                  <a16:creationId xmlns:a16="http://schemas.microsoft.com/office/drawing/2014/main" id="{1BD182A7-18C7-173E-C15A-7F1EEBFCCAB1}"/>
                </a:ext>
              </a:extLst>
            </p:cNvPr>
            <p:cNvPicPr>
              <a:picLocks noChangeAspect="1"/>
            </p:cNvPicPr>
            <p:nvPr/>
          </p:nvPicPr>
          <p:blipFill>
            <a:blip r:embed="rId13"/>
            <a:stretch>
              <a:fillRect/>
            </a:stretch>
          </p:blipFill>
          <p:spPr>
            <a:xfrm>
              <a:off x="6479194" y="5844185"/>
              <a:ext cx="644780" cy="508455"/>
            </a:xfrm>
            <a:prstGeom prst="rect">
              <a:avLst/>
            </a:prstGeom>
          </p:spPr>
        </p:pic>
        <p:sp>
          <p:nvSpPr>
            <p:cNvPr id="378" name="TextBox 377">
              <a:extLst>
                <a:ext uri="{FF2B5EF4-FFF2-40B4-BE49-F238E27FC236}">
                  <a16:creationId xmlns:a16="http://schemas.microsoft.com/office/drawing/2014/main" id="{F87E7D68-E277-65BA-EC0B-1C4A01BA6E72}"/>
                </a:ext>
              </a:extLst>
            </p:cNvPr>
            <p:cNvSpPr txBox="1"/>
            <p:nvPr/>
          </p:nvSpPr>
          <p:spPr>
            <a:xfrm>
              <a:off x="7533663" y="5844937"/>
              <a:ext cx="3167855" cy="338554"/>
            </a:xfrm>
            <a:prstGeom prst="rect">
              <a:avLst/>
            </a:prstGeom>
            <a:noFill/>
          </p:spPr>
          <p:txBody>
            <a:bodyPr wrap="none" rtlCol="0">
              <a:spAutoFit/>
            </a:bodyPr>
            <a:lstStyle/>
            <a:p>
              <a:r>
                <a:rPr lang="en-US" sz="1600" b="1" dirty="0"/>
                <a:t>Data of a single sensor modality</a:t>
              </a:r>
            </a:p>
          </p:txBody>
        </p:sp>
      </p:grpSp>
    </p:spTree>
    <p:custDataLst>
      <p:tags r:id="rId1"/>
    </p:custDataLst>
    <p:extLst>
      <p:ext uri="{BB962C8B-B14F-4D97-AF65-F5344CB8AC3E}">
        <p14:creationId xmlns:p14="http://schemas.microsoft.com/office/powerpoint/2010/main" val="200893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4.16667E-7 -1.11022E-16 L 0.05964 -0.35648 " pathEditMode="relative" rAng="0" ptsTypes="AA">
                                      <p:cBhvr>
                                        <p:cTn id="22" dur="1000" fill="hold"/>
                                        <p:tgtEl>
                                          <p:spTgt spid="127"/>
                                        </p:tgtEl>
                                        <p:attrNameLst>
                                          <p:attrName>ppt_x</p:attrName>
                                          <p:attrName>ppt_y</p:attrName>
                                        </p:attrNameLst>
                                      </p:cBhvr>
                                      <p:rCtr x="2982" y="-17824"/>
                                    </p:animMotion>
                                  </p:childTnLst>
                                </p:cTn>
                              </p:par>
                              <p:par>
                                <p:cTn id="23" presetID="0" presetClass="path" presetSubtype="0" accel="50000" decel="50000" fill="hold" nodeType="withEffect">
                                  <p:stCondLst>
                                    <p:cond delay="0"/>
                                  </p:stCondLst>
                                  <p:childTnLst>
                                    <p:animMotion origin="layout" path="M 3.33333E-6 -2.22222E-6 L -0.08789 -0.42222 " pathEditMode="relative" rAng="0" ptsTypes="AA">
                                      <p:cBhvr>
                                        <p:cTn id="24" dur="500" fill="hold"/>
                                        <p:tgtEl>
                                          <p:spTgt spid="211"/>
                                        </p:tgtEl>
                                        <p:attrNameLst>
                                          <p:attrName>ppt_x</p:attrName>
                                          <p:attrName>ppt_y</p:attrName>
                                        </p:attrNameLst>
                                      </p:cBhvr>
                                      <p:rCtr x="-4401" y="-21111"/>
                                    </p:animMotion>
                                  </p:childTnLst>
                                </p:cTn>
                              </p:par>
                              <p:par>
                                <p:cTn id="25" presetID="0" presetClass="path" presetSubtype="0" accel="50000" decel="50000" fill="hold" nodeType="withEffect">
                                  <p:stCondLst>
                                    <p:cond delay="0"/>
                                  </p:stCondLst>
                                  <p:childTnLst>
                                    <p:animMotion origin="layout" path="M 0.01276 -0.01204 L -0.253 -0.3588 " pathEditMode="relative" rAng="0" ptsTypes="AA">
                                      <p:cBhvr>
                                        <p:cTn id="26" dur="500" fill="hold"/>
                                        <p:tgtEl>
                                          <p:spTgt spid="231"/>
                                        </p:tgtEl>
                                        <p:attrNameLst>
                                          <p:attrName>ppt_x</p:attrName>
                                          <p:attrName>ppt_y</p:attrName>
                                        </p:attrNameLst>
                                      </p:cBhvr>
                                      <p:rCtr x="-13294" y="-17338"/>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7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6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8"/>
                                        </p:tgtEl>
                                        <p:attrNameLst>
                                          <p:attrName>style.visibility</p:attrName>
                                        </p:attrNameLst>
                                      </p:cBhvr>
                                      <p:to>
                                        <p:strVal val="visible"/>
                                      </p:to>
                                    </p:set>
                                  </p:childTnLst>
                                </p:cTn>
                              </p:par>
                              <p:par>
                                <p:cTn id="49" presetID="0" presetClass="path" presetSubtype="0" accel="50000" decel="50000" fill="hold" nodeType="withEffect">
                                  <p:stCondLst>
                                    <p:cond delay="0"/>
                                  </p:stCondLst>
                                  <p:childTnLst>
                                    <p:animMotion origin="layout" path="M -0.01888 0.00139 L 0.07058 0.24282 " pathEditMode="relative" rAng="0" ptsTypes="AA">
                                      <p:cBhvr>
                                        <p:cTn id="50" dur="1000" fill="hold"/>
                                        <p:tgtEl>
                                          <p:spTgt spid="324"/>
                                        </p:tgtEl>
                                        <p:attrNameLst>
                                          <p:attrName>ppt_x</p:attrName>
                                          <p:attrName>ppt_y</p:attrName>
                                        </p:attrNameLst>
                                      </p:cBhvr>
                                      <p:rCtr x="4466" y="12060"/>
                                    </p:animMotion>
                                  </p:childTnLst>
                                </p:cTn>
                              </p:par>
                              <p:par>
                                <p:cTn id="51" presetID="0" presetClass="path" presetSubtype="0" accel="50000" decel="50000" fill="hold" nodeType="withEffect">
                                  <p:stCondLst>
                                    <p:cond delay="0"/>
                                  </p:stCondLst>
                                  <p:childTnLst>
                                    <p:animMotion origin="layout" path="M -0.01536 -0.00231 L -0.09674 0.24028 " pathEditMode="relative" rAng="0" ptsTypes="AA">
                                      <p:cBhvr>
                                        <p:cTn id="52" dur="500" fill="hold"/>
                                        <p:tgtEl>
                                          <p:spTgt spid="304"/>
                                        </p:tgtEl>
                                        <p:attrNameLst>
                                          <p:attrName>ppt_x</p:attrName>
                                          <p:attrName>ppt_y</p:attrName>
                                        </p:attrNameLst>
                                      </p:cBhvr>
                                      <p:rCtr x="-4076" y="12130"/>
                                    </p:animMotion>
                                  </p:childTnLst>
                                </p:cTn>
                              </p:par>
                              <p:par>
                                <p:cTn id="53" presetID="0" presetClass="path" presetSubtype="0" accel="50000" decel="50000" fill="hold" nodeType="withEffect">
                                  <p:stCondLst>
                                    <p:cond delay="0"/>
                                  </p:stCondLst>
                                  <p:childTnLst>
                                    <p:animMotion origin="layout" path="M -0.01953 -0.00439 L -0.25677 0.23774 " pathEditMode="relative" rAng="0" ptsTypes="AA">
                                      <p:cBhvr>
                                        <p:cTn id="54" dur="500" fill="hold"/>
                                        <p:tgtEl>
                                          <p:spTgt spid="263"/>
                                        </p:tgtEl>
                                        <p:attrNameLst>
                                          <p:attrName>ppt_x</p:attrName>
                                          <p:attrName>ppt_y</p:attrName>
                                        </p:attrNameLst>
                                      </p:cBhvr>
                                      <p:rCtr x="-11862" y="12106"/>
                                    </p:animMotion>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 grpId="0"/>
      <p:bldP spid="37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CEBF49F1-795A-4BAE-B3FE-3C5B868E5C82}"/>
              </a:ext>
            </a:extLst>
          </p:cNvPr>
          <p:cNvSpPr>
            <a:spLocks noGrp="1"/>
          </p:cNvSpPr>
          <p:nvPr>
            <p:ph type="title"/>
          </p:nvPr>
        </p:nvSpPr>
        <p:spPr>
          <a:xfrm>
            <a:off x="361607" y="475078"/>
            <a:ext cx="11237204" cy="684311"/>
          </a:xfrm>
        </p:spPr>
        <p:txBody>
          <a:bodyPr>
            <a:normAutofit/>
          </a:bodyPr>
          <a:lstStyle/>
          <a:p>
            <a:r>
              <a:rPr lang="en-US" altLang="zh-CN" sz="3600" dirty="0">
                <a:latin typeface="Helvetica" panose="020B0604020202020204" pitchFamily="34" charset="0"/>
                <a:cs typeface="Helvetica" panose="020B0604020202020204" pitchFamily="34" charset="0"/>
              </a:rPr>
              <a:t>Multi-Modal Federated Learning</a:t>
            </a:r>
            <a:endParaRPr lang="zh-CN" altLang="en-US" sz="3600" dirty="0">
              <a:latin typeface="Helvetica" panose="020B0604020202020204" pitchFamily="34" charset="0"/>
              <a:cs typeface="Helvetica" panose="020B0604020202020204" pitchFamily="34" charset="0"/>
            </a:endParaRPr>
          </a:p>
        </p:txBody>
      </p:sp>
      <p:sp>
        <p:nvSpPr>
          <p:cNvPr id="17" name="内容占位符 2">
            <a:extLst>
              <a:ext uri="{FF2B5EF4-FFF2-40B4-BE49-F238E27FC236}">
                <a16:creationId xmlns:a16="http://schemas.microsoft.com/office/drawing/2014/main" id="{D67C8E4E-A162-6E4B-8B5A-1F538AABDC3C}"/>
              </a:ext>
            </a:extLst>
          </p:cNvPr>
          <p:cNvSpPr txBox="1">
            <a:spLocks/>
          </p:cNvSpPr>
          <p:nvPr/>
        </p:nvSpPr>
        <p:spPr>
          <a:xfrm>
            <a:off x="361607" y="1436347"/>
            <a:ext cx="8248993" cy="388823"/>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Font typeface="Wingdings" panose="05000000000000000000" pitchFamily="2" charset="2"/>
              <a:buChar char="Ø"/>
              <a:defRPr lang="en-US" altLang="zh-CN" sz="2400" b="0" kern="1200" smtClean="0">
                <a:solidFill>
                  <a:schemeClr val="tx1"/>
                </a:solidFill>
                <a:latin typeface="+mn-lt"/>
                <a:ea typeface="+mn-ea"/>
                <a:cs typeface="Helvetica" panose="020B0604020202020204" pitchFamily="34" charset="0"/>
              </a:defRPr>
            </a:lvl1pPr>
            <a:lvl2pPr marL="544068" indent="-342900" algn="l" defTabSz="914400" rtl="0" eaLnBrk="1" latinLnBrk="0" hangingPunct="1">
              <a:lnSpc>
                <a:spcPct val="90000"/>
              </a:lnSpc>
              <a:spcBef>
                <a:spcPts val="500"/>
              </a:spcBef>
              <a:buFont typeface="Arial" panose="020B0604020202020204" pitchFamily="34" charset="0"/>
              <a:buChar char="•"/>
              <a:defRPr lang="en-US" altLang="zh-CN" sz="2200" kern="1200" smtClean="0">
                <a:solidFill>
                  <a:schemeClr val="tx1"/>
                </a:solidFill>
                <a:latin typeface="+mn-lt"/>
                <a:ea typeface="+mn-ea"/>
                <a:cs typeface="Helvetica" panose="020B0604020202020204" pitchFamily="34" charset="0"/>
              </a:defRPr>
            </a:lvl2pPr>
            <a:lvl3pPr marL="726948"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Helvetica" panose="020B0604020202020204" pitchFamily="34" charset="0"/>
              </a:defRPr>
            </a:lvl4pPr>
            <a:lvl5pPr marL="74980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Helvetica Light" panose="020B0403020202020204" pitchFamily="34" charset="0"/>
              </a:rPr>
              <a:t>Collaborative</a:t>
            </a:r>
            <a:r>
              <a:rPr lang="en-HK" sz="2000" dirty="0">
                <a:latin typeface="Helvetica Light" panose="020B0403020202020204" pitchFamily="34" charset="0"/>
                <a:sym typeface="Wingdings 2" panose="05020102010507070707" pitchFamily="18" charset="2"/>
              </a:rPr>
              <a:t> model</a:t>
            </a:r>
            <a:r>
              <a:rPr lang="zh-CN" altLang="en-US" sz="2000" dirty="0">
                <a:latin typeface="Helvetica Light" panose="020B0403020202020204" pitchFamily="34" charset="0"/>
                <a:sym typeface="Wingdings 2" panose="05020102010507070707" pitchFamily="18" charset="2"/>
              </a:rPr>
              <a:t> </a:t>
            </a:r>
            <a:r>
              <a:rPr lang="en-HK" sz="2000" dirty="0">
                <a:latin typeface="Helvetica Light" panose="020B0403020202020204" pitchFamily="34" charset="0"/>
                <a:sym typeface="Wingdings 2" panose="05020102010507070707" pitchFamily="18" charset="2"/>
              </a:rPr>
              <a:t>training + distributed sensor fusion.</a:t>
            </a:r>
            <a:endParaRPr lang="en-HK" sz="2000" dirty="0">
              <a:solidFill>
                <a:prstClr val="black"/>
              </a:solidFill>
              <a:latin typeface="Helvetica Light" panose="020B0403020202020204" pitchFamily="34" charset="0"/>
            </a:endParaRPr>
          </a:p>
        </p:txBody>
      </p:sp>
      <p:sp>
        <p:nvSpPr>
          <p:cNvPr id="9" name="TextBox 8">
            <a:extLst>
              <a:ext uri="{FF2B5EF4-FFF2-40B4-BE49-F238E27FC236}">
                <a16:creationId xmlns:a16="http://schemas.microsoft.com/office/drawing/2014/main" id="{4E84A96E-A096-3485-57A9-3B3631274AFA}"/>
              </a:ext>
            </a:extLst>
          </p:cNvPr>
          <p:cNvSpPr txBox="1"/>
          <p:nvPr/>
        </p:nvSpPr>
        <p:spPr>
          <a:xfrm>
            <a:off x="1698533" y="5537576"/>
            <a:ext cx="3212866" cy="467692"/>
          </a:xfrm>
          <a:prstGeom prst="rect">
            <a:avLst/>
          </a:prstGeom>
          <a:noFill/>
        </p:spPr>
        <p:txBody>
          <a:bodyPr wrap="square" rtlCol="0">
            <a:spAutoFit/>
          </a:bodyPr>
          <a:lstStyle/>
          <a:p>
            <a:pPr marL="384048" lvl="2">
              <a:lnSpc>
                <a:spcPct val="150000"/>
              </a:lnSpc>
              <a:spcBef>
                <a:spcPts val="500"/>
              </a:spcBef>
            </a:pPr>
            <a:r>
              <a:rPr lang="en-US" altLang="zh-CN" dirty="0">
                <a:solidFill>
                  <a:prstClr val="black"/>
                </a:solidFill>
                <a:latin typeface="Helvetica Light" panose="020B0403020202020204" pitchFamily="34" charset="0"/>
              </a:rPr>
              <a:t>Autonomous driving </a:t>
            </a:r>
          </a:p>
        </p:txBody>
      </p:sp>
      <p:sp>
        <p:nvSpPr>
          <p:cNvPr id="2" name="TextBox 1">
            <a:extLst>
              <a:ext uri="{FF2B5EF4-FFF2-40B4-BE49-F238E27FC236}">
                <a16:creationId xmlns:a16="http://schemas.microsoft.com/office/drawing/2014/main" id="{297EEBC3-E513-8179-28E1-61182315B88C}"/>
              </a:ext>
            </a:extLst>
          </p:cNvPr>
          <p:cNvSpPr txBox="1"/>
          <p:nvPr/>
        </p:nvSpPr>
        <p:spPr>
          <a:xfrm>
            <a:off x="7424972" y="5680651"/>
            <a:ext cx="3300904" cy="369332"/>
          </a:xfrm>
          <a:prstGeom prst="rect">
            <a:avLst/>
          </a:prstGeom>
          <a:noFill/>
        </p:spPr>
        <p:txBody>
          <a:bodyPr wrap="none" rtlCol="0">
            <a:spAutoFit/>
          </a:bodyPr>
          <a:lstStyle/>
          <a:p>
            <a:r>
              <a:rPr lang="en-US" altLang="zh-CN" dirty="0">
                <a:solidFill>
                  <a:prstClr val="black"/>
                </a:solidFill>
                <a:latin typeface="Helvetica Light" panose="020B0403020202020204" pitchFamily="34" charset="0"/>
              </a:rPr>
              <a:t>Alzheimer’s patient monitoring</a:t>
            </a:r>
            <a:endParaRPr lang="en-US" dirty="0"/>
          </a:p>
        </p:txBody>
      </p:sp>
      <p:pic>
        <p:nvPicPr>
          <p:cNvPr id="16" name="Picture 15">
            <a:extLst>
              <a:ext uri="{FF2B5EF4-FFF2-40B4-BE49-F238E27FC236}">
                <a16:creationId xmlns:a16="http://schemas.microsoft.com/office/drawing/2014/main" id="{886AC595-EC0B-47E4-4FA3-FA3052034CB7}"/>
              </a:ext>
            </a:extLst>
          </p:cNvPr>
          <p:cNvPicPr>
            <a:picLocks noChangeAspect="1"/>
          </p:cNvPicPr>
          <p:nvPr/>
        </p:nvPicPr>
        <p:blipFill>
          <a:blip r:embed="rId4"/>
          <a:stretch>
            <a:fillRect/>
          </a:stretch>
        </p:blipFill>
        <p:spPr>
          <a:xfrm>
            <a:off x="496484" y="2149853"/>
            <a:ext cx="5616964" cy="3483335"/>
          </a:xfrm>
          <a:prstGeom prst="rect">
            <a:avLst/>
          </a:prstGeom>
        </p:spPr>
      </p:pic>
      <p:sp>
        <p:nvSpPr>
          <p:cNvPr id="4" name="Slide Number Placeholder 3">
            <a:extLst>
              <a:ext uri="{FF2B5EF4-FFF2-40B4-BE49-F238E27FC236}">
                <a16:creationId xmlns:a16="http://schemas.microsoft.com/office/drawing/2014/main" id="{F81659E4-D107-B60C-14DB-548CC8ED2A7F}"/>
              </a:ext>
            </a:extLst>
          </p:cNvPr>
          <p:cNvSpPr>
            <a:spLocks noGrp="1"/>
          </p:cNvSpPr>
          <p:nvPr>
            <p:ph type="sldNum" sz="quarter" idx="12"/>
          </p:nvPr>
        </p:nvSpPr>
        <p:spPr/>
        <p:txBody>
          <a:bodyPr/>
          <a:lstStyle/>
          <a:p>
            <a:fld id="{8359160C-92F5-4CA3-ADFB-25E541243F54}" type="slidenum">
              <a:rPr lang="zh-CN" altLang="en-US" smtClean="0"/>
              <a:pPr/>
              <a:t>3</a:t>
            </a:fld>
            <a:endParaRPr lang="zh-CN" altLang="en-US"/>
          </a:p>
        </p:txBody>
      </p:sp>
      <p:pic>
        <p:nvPicPr>
          <p:cNvPr id="14" name="Picture 13">
            <a:extLst>
              <a:ext uri="{FF2B5EF4-FFF2-40B4-BE49-F238E27FC236}">
                <a16:creationId xmlns:a16="http://schemas.microsoft.com/office/drawing/2014/main" id="{1C399CD9-7D01-9FCC-4A2D-FA7A3C08D55B}"/>
              </a:ext>
            </a:extLst>
          </p:cNvPr>
          <p:cNvPicPr>
            <a:picLocks noChangeAspect="1"/>
          </p:cNvPicPr>
          <p:nvPr/>
        </p:nvPicPr>
        <p:blipFill>
          <a:blip r:embed="rId5"/>
          <a:stretch>
            <a:fillRect/>
          </a:stretch>
        </p:blipFill>
        <p:spPr>
          <a:xfrm>
            <a:off x="6288902" y="2150940"/>
            <a:ext cx="5616964" cy="3529712"/>
          </a:xfrm>
          <a:prstGeom prst="rect">
            <a:avLst/>
          </a:prstGeom>
        </p:spPr>
      </p:pic>
    </p:spTree>
    <p:custDataLst>
      <p:tags r:id="rId1"/>
    </p:custDataLst>
    <p:extLst>
      <p:ext uri="{BB962C8B-B14F-4D97-AF65-F5344CB8AC3E}">
        <p14:creationId xmlns:p14="http://schemas.microsoft.com/office/powerpoint/2010/main" val="1560467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CEBF49F1-795A-4BAE-B3FE-3C5B868E5C82}"/>
              </a:ext>
            </a:extLst>
          </p:cNvPr>
          <p:cNvSpPr>
            <a:spLocks noGrp="1"/>
          </p:cNvSpPr>
          <p:nvPr>
            <p:ph type="title"/>
          </p:nvPr>
        </p:nvSpPr>
        <p:spPr>
          <a:xfrm>
            <a:off x="406659" y="477636"/>
            <a:ext cx="4849091" cy="684311"/>
          </a:xfrm>
        </p:spPr>
        <p:txBody>
          <a:bodyPr>
            <a:normAutofit/>
          </a:bodyPr>
          <a:lstStyle/>
          <a:p>
            <a:r>
              <a:rPr lang="en-HK" sz="3600" dirty="0">
                <a:latin typeface="Helvetica" pitchFamily="2" charset="0"/>
                <a:sym typeface="Wingdings 2" panose="05020102010507070707" pitchFamily="18" charset="2"/>
              </a:rPr>
              <a:t>Current Solutions</a:t>
            </a:r>
          </a:p>
        </p:txBody>
      </p:sp>
      <p:sp>
        <p:nvSpPr>
          <p:cNvPr id="4" name="Slide Number Placeholder 3">
            <a:extLst>
              <a:ext uri="{FF2B5EF4-FFF2-40B4-BE49-F238E27FC236}">
                <a16:creationId xmlns:a16="http://schemas.microsoft.com/office/drawing/2014/main" id="{D4D79CDF-A079-4053-DD3D-BAA616D7CCCC}"/>
              </a:ext>
            </a:extLst>
          </p:cNvPr>
          <p:cNvSpPr>
            <a:spLocks noGrp="1"/>
          </p:cNvSpPr>
          <p:nvPr>
            <p:ph type="sldNum" sz="quarter" idx="12"/>
          </p:nvPr>
        </p:nvSpPr>
        <p:spPr/>
        <p:txBody>
          <a:bodyPr/>
          <a:lstStyle/>
          <a:p>
            <a:fld id="{8359160C-92F5-4CA3-ADFB-25E541243F54}" type="slidenum">
              <a:rPr lang="zh-CN" altLang="en-US" smtClean="0"/>
              <a:pPr/>
              <a:t>4</a:t>
            </a:fld>
            <a:endParaRPr lang="zh-CN" altLang="en-US"/>
          </a:p>
        </p:txBody>
      </p:sp>
      <p:pic>
        <p:nvPicPr>
          <p:cNvPr id="21" name="Picture 8">
            <a:extLst>
              <a:ext uri="{FF2B5EF4-FFF2-40B4-BE49-F238E27FC236}">
                <a16:creationId xmlns:a16="http://schemas.microsoft.com/office/drawing/2014/main" id="{364FA3DE-0CBA-093E-ED74-E31ED37DD55F}"/>
              </a:ext>
            </a:extLst>
          </p:cNvPr>
          <p:cNvPicPr>
            <a:picLocks noChangeAspect="1" noChangeArrowheads="1"/>
          </p:cNvPicPr>
          <p:nvPr/>
        </p:nvPicPr>
        <p:blipFill>
          <a:blip r:embed="rId4"/>
          <a:srcRect/>
          <a:stretch/>
        </p:blipFill>
        <p:spPr bwMode="auto">
          <a:xfrm>
            <a:off x="6841528" y="1987552"/>
            <a:ext cx="4026857" cy="388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CDEE4B57-6D71-C212-E374-7724ABBEE508}"/>
              </a:ext>
            </a:extLst>
          </p:cNvPr>
          <p:cNvPicPr>
            <a:picLocks noChangeAspect="1" noChangeArrowheads="1"/>
          </p:cNvPicPr>
          <p:nvPr/>
        </p:nvPicPr>
        <p:blipFill>
          <a:blip r:embed="rId5"/>
          <a:srcRect/>
          <a:stretch/>
        </p:blipFill>
        <p:spPr bwMode="auto">
          <a:xfrm>
            <a:off x="1643216" y="1878986"/>
            <a:ext cx="3876370" cy="4068270"/>
          </a:xfrm>
          <a:prstGeom prst="rect">
            <a:avLst/>
          </a:prstGeom>
          <a:noFill/>
          <a:extLst>
            <a:ext uri="{909E8E84-426E-40DD-AFC4-6F175D3DCCD1}">
              <a14:hiddenFill xmlns:a14="http://schemas.microsoft.com/office/drawing/2010/main">
                <a:solidFill>
                  <a:srgbClr val="FFFFFF"/>
                </a:solidFill>
              </a14:hiddenFill>
            </a:ext>
          </a:extLst>
        </p:spPr>
      </p:pic>
      <p:sp>
        <p:nvSpPr>
          <p:cNvPr id="23" name="内容占位符 2">
            <a:extLst>
              <a:ext uri="{FF2B5EF4-FFF2-40B4-BE49-F238E27FC236}">
                <a16:creationId xmlns:a16="http://schemas.microsoft.com/office/drawing/2014/main" id="{98EAC3F9-7FC9-DAB5-89B3-56020A24EDB3}"/>
              </a:ext>
            </a:extLst>
          </p:cNvPr>
          <p:cNvSpPr txBox="1">
            <a:spLocks/>
          </p:cNvSpPr>
          <p:nvPr/>
        </p:nvSpPr>
        <p:spPr>
          <a:xfrm>
            <a:off x="1323615" y="1315808"/>
            <a:ext cx="3772689" cy="530402"/>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Wingdings" panose="05000000000000000000" pitchFamily="2" charset="2"/>
              <a:buChar char="Ø"/>
              <a:defRPr lang="en-US" altLang="zh-CN" sz="2400" b="0" kern="1200" smtClean="0">
                <a:solidFill>
                  <a:schemeClr val="tx1"/>
                </a:solidFill>
                <a:latin typeface="+mn-lt"/>
                <a:ea typeface="+mn-ea"/>
                <a:cs typeface="Helvetica" panose="020B0604020202020204" pitchFamily="34" charset="0"/>
              </a:defRPr>
            </a:lvl1pPr>
            <a:lvl2pPr marL="544068" indent="-342900" algn="l" defTabSz="914400" rtl="0" eaLnBrk="1" latinLnBrk="0" hangingPunct="1">
              <a:lnSpc>
                <a:spcPct val="90000"/>
              </a:lnSpc>
              <a:spcBef>
                <a:spcPts val="500"/>
              </a:spcBef>
              <a:buFont typeface="Arial" panose="020B0604020202020204" pitchFamily="34" charset="0"/>
              <a:buChar char="•"/>
              <a:defRPr lang="en-US" altLang="zh-CN" sz="2200" kern="1200" smtClean="0">
                <a:solidFill>
                  <a:schemeClr val="tx1"/>
                </a:solidFill>
                <a:latin typeface="+mn-lt"/>
                <a:ea typeface="+mn-ea"/>
                <a:cs typeface="Helvetica" panose="020B0604020202020204" pitchFamily="34" charset="0"/>
              </a:defRPr>
            </a:lvl2pPr>
            <a:lvl3pPr marL="726948"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Helvetica" panose="020B0604020202020204" pitchFamily="34" charset="0"/>
              </a:defRPr>
            </a:lvl4pPr>
            <a:lvl5pPr marL="74980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HK" dirty="0">
                <a:latin typeface="Helvetica" pitchFamily="2" charset="0"/>
                <a:sym typeface="Wingdings 2" panose="05020102010507070707" pitchFamily="18" charset="2"/>
              </a:rPr>
              <a:t>Conventional FL </a:t>
            </a:r>
          </a:p>
        </p:txBody>
      </p:sp>
      <p:sp>
        <p:nvSpPr>
          <p:cNvPr id="24" name="TextBox 23">
            <a:extLst>
              <a:ext uri="{FF2B5EF4-FFF2-40B4-BE49-F238E27FC236}">
                <a16:creationId xmlns:a16="http://schemas.microsoft.com/office/drawing/2014/main" id="{BD8A3D02-6AC8-3A26-5F97-1773D400ABF6}"/>
              </a:ext>
            </a:extLst>
          </p:cNvPr>
          <p:cNvSpPr txBox="1"/>
          <p:nvPr/>
        </p:nvSpPr>
        <p:spPr>
          <a:xfrm>
            <a:off x="1572046" y="6022960"/>
            <a:ext cx="4018710" cy="400110"/>
          </a:xfrm>
          <a:prstGeom prst="rect">
            <a:avLst/>
          </a:prstGeom>
          <a:noFill/>
        </p:spPr>
        <p:txBody>
          <a:bodyPr wrap="square" rtlCol="0">
            <a:spAutoFit/>
          </a:bodyPr>
          <a:lstStyle/>
          <a:p>
            <a:pPr marL="269748" lvl="1" indent="-342900">
              <a:spcBef>
                <a:spcPts val="500"/>
              </a:spcBef>
              <a:buFont typeface="Arial" panose="020B0604020202020204" pitchFamily="34" charset="0"/>
              <a:buChar char="•"/>
            </a:pPr>
            <a:r>
              <a:rPr lang="en-US" altLang="zh-CN" sz="2000" dirty="0">
                <a:solidFill>
                  <a:prstClr val="black"/>
                </a:solidFill>
                <a:latin typeface="+mn-ea"/>
              </a:rPr>
              <a:t>Among the same type of nodes</a:t>
            </a:r>
          </a:p>
        </p:txBody>
      </p:sp>
      <p:sp>
        <p:nvSpPr>
          <p:cNvPr id="25" name="内容占位符 2">
            <a:extLst>
              <a:ext uri="{FF2B5EF4-FFF2-40B4-BE49-F238E27FC236}">
                <a16:creationId xmlns:a16="http://schemas.microsoft.com/office/drawing/2014/main" id="{133C8C67-9D79-B85F-62D3-A41F1B30D620}"/>
              </a:ext>
            </a:extLst>
          </p:cNvPr>
          <p:cNvSpPr txBox="1">
            <a:spLocks/>
          </p:cNvSpPr>
          <p:nvPr/>
        </p:nvSpPr>
        <p:spPr>
          <a:xfrm>
            <a:off x="6780873" y="1352463"/>
            <a:ext cx="4085230" cy="528444"/>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Wingdings" panose="05000000000000000000" pitchFamily="2" charset="2"/>
              <a:buChar char="Ø"/>
              <a:defRPr lang="en-US" altLang="zh-CN" sz="2400" b="0" kern="1200" smtClean="0">
                <a:solidFill>
                  <a:schemeClr val="tx1"/>
                </a:solidFill>
                <a:latin typeface="+mn-lt"/>
                <a:ea typeface="+mn-ea"/>
                <a:cs typeface="Helvetica" panose="020B0604020202020204" pitchFamily="34" charset="0"/>
              </a:defRPr>
            </a:lvl1pPr>
            <a:lvl2pPr marL="544068" indent="-342900" algn="l" defTabSz="914400" rtl="0" eaLnBrk="1" latinLnBrk="0" hangingPunct="1">
              <a:lnSpc>
                <a:spcPct val="90000"/>
              </a:lnSpc>
              <a:spcBef>
                <a:spcPts val="500"/>
              </a:spcBef>
              <a:buFont typeface="Arial" panose="020B0604020202020204" pitchFamily="34" charset="0"/>
              <a:buChar char="•"/>
              <a:defRPr lang="en-US" altLang="zh-CN" sz="2200" kern="1200" smtClean="0">
                <a:solidFill>
                  <a:schemeClr val="tx1"/>
                </a:solidFill>
                <a:latin typeface="+mn-lt"/>
                <a:ea typeface="+mn-ea"/>
                <a:cs typeface="Helvetica" panose="020B0604020202020204" pitchFamily="34" charset="0"/>
              </a:defRPr>
            </a:lvl2pPr>
            <a:lvl3pPr marL="726948"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Helvetica" panose="020B0604020202020204" pitchFamily="34" charset="0"/>
              </a:defRPr>
            </a:lvl4pPr>
            <a:lvl5pPr marL="74980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HK" dirty="0">
                <a:latin typeface="Helvetica" pitchFamily="2" charset="0"/>
                <a:sym typeface="Wingdings 2" panose="05020102010507070707" pitchFamily="18" charset="2"/>
              </a:rPr>
              <a:t>Multi-Modal FL</a:t>
            </a:r>
          </a:p>
        </p:txBody>
      </p:sp>
      <p:sp>
        <p:nvSpPr>
          <p:cNvPr id="26" name="TextBox 25">
            <a:extLst>
              <a:ext uri="{FF2B5EF4-FFF2-40B4-BE49-F238E27FC236}">
                <a16:creationId xmlns:a16="http://schemas.microsoft.com/office/drawing/2014/main" id="{32E215EC-D86B-A804-BA75-A07180ED0DB1}"/>
              </a:ext>
            </a:extLst>
          </p:cNvPr>
          <p:cNvSpPr txBox="1"/>
          <p:nvPr/>
        </p:nvSpPr>
        <p:spPr>
          <a:xfrm>
            <a:off x="7439049" y="6022960"/>
            <a:ext cx="3288172" cy="400110"/>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solidFill>
                  <a:prstClr val="black"/>
                </a:solidFill>
                <a:latin typeface="+mn-ea"/>
              </a:rPr>
              <a:t>Among all nodes</a:t>
            </a:r>
            <a:endParaRPr lang="en-US" altLang="zh-CN" sz="2000" b="1" dirty="0">
              <a:solidFill>
                <a:prstClr val="black"/>
              </a:solidFill>
              <a:latin typeface="+mn-ea"/>
            </a:endParaRPr>
          </a:p>
        </p:txBody>
      </p:sp>
      <p:pic>
        <p:nvPicPr>
          <p:cNvPr id="27" name="Picture 2">
            <a:extLst>
              <a:ext uri="{FF2B5EF4-FFF2-40B4-BE49-F238E27FC236}">
                <a16:creationId xmlns:a16="http://schemas.microsoft.com/office/drawing/2014/main" id="{6F5CB745-36EF-F16E-7BEB-899078D10B84}"/>
              </a:ext>
            </a:extLst>
          </p:cNvPr>
          <p:cNvPicPr>
            <a:picLocks noChangeAspect="1" noChangeArrowheads="1"/>
          </p:cNvPicPr>
          <p:nvPr/>
        </p:nvPicPr>
        <p:blipFill>
          <a:blip r:embed="rId6"/>
          <a:srcRect/>
          <a:stretch/>
        </p:blipFill>
        <p:spPr bwMode="auto">
          <a:xfrm>
            <a:off x="1675841" y="1939579"/>
            <a:ext cx="2459338" cy="394708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AA1231E9-ECCA-15E6-B6E6-7171A55531A8}"/>
              </a:ext>
            </a:extLst>
          </p:cNvPr>
          <p:cNvPicPr>
            <a:picLocks noChangeAspect="1" noChangeArrowheads="1"/>
          </p:cNvPicPr>
          <p:nvPr/>
        </p:nvPicPr>
        <p:blipFill>
          <a:blip r:embed="rId7"/>
          <a:srcRect/>
          <a:stretch/>
        </p:blipFill>
        <p:spPr bwMode="auto">
          <a:xfrm>
            <a:off x="6910523" y="2246537"/>
            <a:ext cx="2172612" cy="340653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a:extLst>
              <a:ext uri="{FF2B5EF4-FFF2-40B4-BE49-F238E27FC236}">
                <a16:creationId xmlns:a16="http://schemas.microsoft.com/office/drawing/2014/main" id="{B0327A61-19F1-4028-6518-053859A594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196897" y="2424910"/>
            <a:ext cx="1126718" cy="31945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7029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CEBF49F1-795A-4BAE-B3FE-3C5B868E5C82}"/>
              </a:ext>
            </a:extLst>
          </p:cNvPr>
          <p:cNvSpPr>
            <a:spLocks noGrp="1"/>
          </p:cNvSpPr>
          <p:nvPr>
            <p:ph type="title"/>
          </p:nvPr>
        </p:nvSpPr>
        <p:spPr>
          <a:xfrm>
            <a:off x="361607" y="475078"/>
            <a:ext cx="11237204" cy="684311"/>
          </a:xfrm>
        </p:spPr>
        <p:txBody>
          <a:bodyPr>
            <a:normAutofit/>
          </a:bodyPr>
          <a:lstStyle/>
          <a:p>
            <a:r>
              <a:rPr lang="en-US" altLang="zh-CN" sz="3600" dirty="0">
                <a:latin typeface="Helvetica" pitchFamily="2" charset="0"/>
              </a:rPr>
              <a:t>Multi-Modal FL</a:t>
            </a:r>
            <a:r>
              <a:rPr lang="zh-CN" altLang="en-US" sz="3600" dirty="0">
                <a:latin typeface="Helvetica" pitchFamily="2" charset="0"/>
              </a:rPr>
              <a:t> </a:t>
            </a:r>
            <a:r>
              <a:rPr lang="en-US" altLang="zh-CN" sz="3600" dirty="0">
                <a:latin typeface="Helvetica" pitchFamily="2" charset="0"/>
              </a:rPr>
              <a:t>System: Challenges</a:t>
            </a:r>
            <a:endParaRPr lang="zh-CN" altLang="en-US" sz="3600" dirty="0">
              <a:latin typeface="Helvetica" panose="020B0604020202020204" pitchFamily="34" charset="0"/>
              <a:cs typeface="Helvetica" panose="020B0604020202020204" pitchFamily="34" charset="0"/>
            </a:endParaRPr>
          </a:p>
        </p:txBody>
      </p:sp>
      <p:sp>
        <p:nvSpPr>
          <p:cNvPr id="3" name="TextBox 2">
            <a:extLst>
              <a:ext uri="{FF2B5EF4-FFF2-40B4-BE49-F238E27FC236}">
                <a16:creationId xmlns:a16="http://schemas.microsoft.com/office/drawing/2014/main" id="{7DF80D51-EC2A-0599-D5B4-06C7A5BD94BE}"/>
              </a:ext>
            </a:extLst>
          </p:cNvPr>
          <p:cNvSpPr txBox="1"/>
          <p:nvPr/>
        </p:nvSpPr>
        <p:spPr>
          <a:xfrm>
            <a:off x="4582951" y="2526326"/>
            <a:ext cx="1814113" cy="971035"/>
          </a:xfrm>
          <a:prstGeom prst="rect">
            <a:avLst/>
          </a:prstGeom>
          <a:noFill/>
        </p:spPr>
        <p:txBody>
          <a:bodyPr wrap="square" rtlCol="0">
            <a:spAutoFit/>
          </a:bodyPr>
          <a:lstStyle/>
          <a:p>
            <a:pPr algn="ctr">
              <a:lnSpc>
                <a:spcPct val="150000"/>
              </a:lnSpc>
            </a:pPr>
            <a:r>
              <a:rPr lang="en-US" altLang="zh-CN" sz="2000" dirty="0">
                <a:solidFill>
                  <a:prstClr val="black"/>
                </a:solidFill>
                <a:latin typeface="Helvetica Light" panose="020B0403020202020204" pitchFamily="34" charset="0"/>
                <a:cs typeface="Helvetica" panose="020B0604020202020204" pitchFamily="34" charset="0"/>
              </a:rPr>
              <a:t>Higher model divergence</a:t>
            </a:r>
          </a:p>
        </p:txBody>
      </p:sp>
      <p:sp>
        <p:nvSpPr>
          <p:cNvPr id="25" name="Slide Number Placeholder 24">
            <a:extLst>
              <a:ext uri="{FF2B5EF4-FFF2-40B4-BE49-F238E27FC236}">
                <a16:creationId xmlns:a16="http://schemas.microsoft.com/office/drawing/2014/main" id="{6C39425A-3F86-93A0-3183-8C00DF6FAE68}"/>
              </a:ext>
            </a:extLst>
          </p:cNvPr>
          <p:cNvSpPr>
            <a:spLocks noGrp="1"/>
          </p:cNvSpPr>
          <p:nvPr>
            <p:ph type="sldNum" sz="quarter" idx="12"/>
          </p:nvPr>
        </p:nvSpPr>
        <p:spPr>
          <a:xfrm>
            <a:off x="10338318" y="6419640"/>
            <a:ext cx="1015482" cy="301835"/>
          </a:xfrm>
        </p:spPr>
        <p:txBody>
          <a:bodyPr/>
          <a:lstStyle/>
          <a:p>
            <a:fld id="{BD2F2BF6-3760-4C32-8A21-40C121A0393F}" type="slidenum">
              <a:rPr lang="zh-CN" altLang="en-US" smtClean="0"/>
              <a:pPr/>
              <a:t>5</a:t>
            </a:fld>
            <a:endParaRPr lang="zh-CN" altLang="en-US" dirty="0"/>
          </a:p>
        </p:txBody>
      </p:sp>
      <p:sp>
        <p:nvSpPr>
          <p:cNvPr id="2" name="TextBox 1">
            <a:extLst>
              <a:ext uri="{FF2B5EF4-FFF2-40B4-BE49-F238E27FC236}">
                <a16:creationId xmlns:a16="http://schemas.microsoft.com/office/drawing/2014/main" id="{4C7F3643-BAB1-25A5-AB55-82D62042FDC8}"/>
              </a:ext>
            </a:extLst>
          </p:cNvPr>
          <p:cNvSpPr txBox="1"/>
          <p:nvPr/>
        </p:nvSpPr>
        <p:spPr>
          <a:xfrm>
            <a:off x="802848" y="3830408"/>
            <a:ext cx="3563114" cy="509370"/>
          </a:xfrm>
          <a:prstGeom prst="rect">
            <a:avLst/>
          </a:prstGeom>
          <a:noFill/>
        </p:spPr>
        <p:txBody>
          <a:bodyPr wrap="square" rtlCol="0">
            <a:spAutoFit/>
          </a:bodyPr>
          <a:lstStyle/>
          <a:p>
            <a:pPr marL="342900" indent="-342900">
              <a:lnSpc>
                <a:spcPct val="150000"/>
              </a:lnSpc>
              <a:buFont typeface="Wingdings" pitchFamily="2" charset="2"/>
              <a:buChar char="Ø"/>
            </a:pPr>
            <a:r>
              <a:rPr lang="en-US" altLang="zh-CN" sz="2000" b="1" dirty="0">
                <a:solidFill>
                  <a:prstClr val="black"/>
                </a:solidFill>
                <a:latin typeface="Helvetica Light" panose="020B0403020202020204" pitchFamily="34" charset="0"/>
                <a:cs typeface="Helvetica" panose="020B0604020202020204" pitchFamily="34" charset="0"/>
              </a:rPr>
              <a:t>Longer training latency</a:t>
            </a:r>
          </a:p>
        </p:txBody>
      </p:sp>
      <p:grpSp>
        <p:nvGrpSpPr>
          <p:cNvPr id="4" name="Group 3">
            <a:extLst>
              <a:ext uri="{FF2B5EF4-FFF2-40B4-BE49-F238E27FC236}">
                <a16:creationId xmlns:a16="http://schemas.microsoft.com/office/drawing/2014/main" id="{A7DA7525-47F2-1CF3-62E3-CFE7CA4D98E0}"/>
              </a:ext>
            </a:extLst>
          </p:cNvPr>
          <p:cNvGrpSpPr/>
          <p:nvPr/>
        </p:nvGrpSpPr>
        <p:grpSpPr>
          <a:xfrm>
            <a:off x="10283672" y="4744345"/>
            <a:ext cx="1315139" cy="457200"/>
            <a:chOff x="7785234" y="5211001"/>
            <a:chExt cx="1315139" cy="457200"/>
          </a:xfrm>
        </p:grpSpPr>
        <p:pic>
          <p:nvPicPr>
            <p:cNvPr id="6" name="Graphic 5" descr="Database outline">
              <a:extLst>
                <a:ext uri="{FF2B5EF4-FFF2-40B4-BE49-F238E27FC236}">
                  <a16:creationId xmlns:a16="http://schemas.microsoft.com/office/drawing/2014/main" id="{5B721DE8-3333-051E-0EF3-C82D4D5330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85234" y="5211001"/>
              <a:ext cx="457200" cy="457200"/>
            </a:xfrm>
            <a:prstGeom prst="rect">
              <a:avLst/>
            </a:prstGeom>
          </p:spPr>
        </p:pic>
        <p:grpSp>
          <p:nvGrpSpPr>
            <p:cNvPr id="7" name="Group 6">
              <a:extLst>
                <a:ext uri="{FF2B5EF4-FFF2-40B4-BE49-F238E27FC236}">
                  <a16:creationId xmlns:a16="http://schemas.microsoft.com/office/drawing/2014/main" id="{BDE07C27-4E00-410C-4374-7D18DD657CB1}"/>
                </a:ext>
              </a:extLst>
            </p:cNvPr>
            <p:cNvGrpSpPr>
              <a:grpSpLocks noChangeAspect="1"/>
            </p:cNvGrpSpPr>
            <p:nvPr/>
          </p:nvGrpSpPr>
          <p:grpSpPr>
            <a:xfrm>
              <a:off x="8603033" y="5262536"/>
              <a:ext cx="497340" cy="323265"/>
              <a:chOff x="562755" y="531419"/>
              <a:chExt cx="1506423" cy="968182"/>
            </a:xfrm>
            <a:solidFill>
              <a:srgbClr val="FF0000"/>
            </a:solidFill>
          </p:grpSpPr>
          <p:sp>
            <p:nvSpPr>
              <p:cNvPr id="9" name="Oval 8">
                <a:extLst>
                  <a:ext uri="{FF2B5EF4-FFF2-40B4-BE49-F238E27FC236}">
                    <a16:creationId xmlns:a16="http://schemas.microsoft.com/office/drawing/2014/main" id="{99985524-5186-D46B-767E-ADA79565D29E}"/>
                  </a:ext>
                </a:extLst>
              </p:cNvPr>
              <p:cNvSpPr/>
              <p:nvPr/>
            </p:nvSpPr>
            <p:spPr>
              <a:xfrm>
                <a:off x="562755" y="659165"/>
                <a:ext cx="255496" cy="255492"/>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FA780C1-26A7-5F82-B2F5-D55C93F5B439}"/>
                  </a:ext>
                </a:extLst>
              </p:cNvPr>
              <p:cNvSpPr/>
              <p:nvPr/>
            </p:nvSpPr>
            <p:spPr>
              <a:xfrm>
                <a:off x="1204831" y="881042"/>
                <a:ext cx="255496" cy="255492"/>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7041923-8032-F4BA-31D4-5E826B2F6DBE}"/>
                  </a:ext>
                </a:extLst>
              </p:cNvPr>
              <p:cNvSpPr/>
              <p:nvPr/>
            </p:nvSpPr>
            <p:spPr>
              <a:xfrm>
                <a:off x="568353" y="1200405"/>
                <a:ext cx="255496" cy="255492"/>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0F02AC2-8E79-2EE2-AA7D-B17D98B00137}"/>
                  </a:ext>
                </a:extLst>
              </p:cNvPr>
              <p:cNvSpPr/>
              <p:nvPr/>
            </p:nvSpPr>
            <p:spPr>
              <a:xfrm>
                <a:off x="1210438" y="531419"/>
                <a:ext cx="255496" cy="255492"/>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F21321E-3B6B-5A64-BABC-3E33D224F3AA}"/>
                  </a:ext>
                </a:extLst>
              </p:cNvPr>
              <p:cNvSpPr/>
              <p:nvPr/>
            </p:nvSpPr>
            <p:spPr>
              <a:xfrm>
                <a:off x="1203704" y="1244109"/>
                <a:ext cx="255496" cy="255492"/>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1F5EA80-1F7E-83E8-508B-0B8163F44DE7}"/>
                  </a:ext>
                </a:extLst>
              </p:cNvPr>
              <p:cNvSpPr/>
              <p:nvPr/>
            </p:nvSpPr>
            <p:spPr>
              <a:xfrm>
                <a:off x="1813682" y="1185278"/>
                <a:ext cx="255496" cy="255492"/>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D3536EE-B9F8-B415-A379-E20857961BF2}"/>
                  </a:ext>
                </a:extLst>
              </p:cNvPr>
              <p:cNvSpPr/>
              <p:nvPr/>
            </p:nvSpPr>
            <p:spPr>
              <a:xfrm>
                <a:off x="1813682" y="659165"/>
                <a:ext cx="255496" cy="255492"/>
              </a:xfrm>
              <a:prstGeom prst="ellipse">
                <a:avLst/>
              </a:prstGeom>
              <a:grp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BAEA4AAC-25D1-014F-0D91-2B0E165F46E1}"/>
                  </a:ext>
                </a:extLst>
              </p:cNvPr>
              <p:cNvCxnSpPr>
                <a:cxnSpLocks/>
                <a:stCxn id="9" idx="6"/>
                <a:endCxn id="14" idx="2"/>
              </p:cNvCxnSpPr>
              <p:nvPr/>
            </p:nvCxnSpPr>
            <p:spPr>
              <a:xfrm flipV="1">
                <a:off x="818251" y="659165"/>
                <a:ext cx="392187" cy="127746"/>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9B8D3063-705A-E99E-93EC-514FA4BCE481}"/>
                  </a:ext>
                </a:extLst>
              </p:cNvPr>
              <p:cNvCxnSpPr>
                <a:cxnSpLocks/>
                <a:stCxn id="9" idx="6"/>
                <a:endCxn id="11" idx="2"/>
              </p:cNvCxnSpPr>
              <p:nvPr/>
            </p:nvCxnSpPr>
            <p:spPr>
              <a:xfrm>
                <a:off x="818251" y="786911"/>
                <a:ext cx="386580" cy="221876"/>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93FDBC8-7D1D-304B-3C2B-AD044501668E}"/>
                  </a:ext>
                </a:extLst>
              </p:cNvPr>
              <p:cNvCxnSpPr>
                <a:cxnSpLocks/>
                <a:stCxn id="11" idx="2"/>
                <a:endCxn id="12" idx="6"/>
              </p:cNvCxnSpPr>
              <p:nvPr/>
            </p:nvCxnSpPr>
            <p:spPr>
              <a:xfrm flipH="1">
                <a:off x="823849" y="1008788"/>
                <a:ext cx="380982" cy="319364"/>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B464A939-3246-7D0D-407C-F652B357D67E}"/>
                  </a:ext>
                </a:extLst>
              </p:cNvPr>
              <p:cNvCxnSpPr>
                <a:cxnSpLocks/>
                <a:stCxn id="15" idx="2"/>
                <a:endCxn id="12" idx="6"/>
              </p:cNvCxnSpPr>
              <p:nvPr/>
            </p:nvCxnSpPr>
            <p:spPr>
              <a:xfrm flipH="1" flipV="1">
                <a:off x="823845" y="1328152"/>
                <a:ext cx="379859" cy="43703"/>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C7D1BF7D-BA96-8D29-86B7-95313D9F178E}"/>
                  </a:ext>
                </a:extLst>
              </p:cNvPr>
              <p:cNvCxnSpPr>
                <a:cxnSpLocks/>
                <a:stCxn id="17" idx="2"/>
                <a:endCxn id="14" idx="6"/>
              </p:cNvCxnSpPr>
              <p:nvPr/>
            </p:nvCxnSpPr>
            <p:spPr>
              <a:xfrm flipH="1" flipV="1">
                <a:off x="1465933" y="659165"/>
                <a:ext cx="347752" cy="127746"/>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70E17984-7263-D129-D248-6FA59B77EA07}"/>
                  </a:ext>
                </a:extLst>
              </p:cNvPr>
              <p:cNvCxnSpPr>
                <a:cxnSpLocks/>
                <a:stCxn id="15" idx="2"/>
                <a:endCxn id="9" idx="6"/>
              </p:cNvCxnSpPr>
              <p:nvPr/>
            </p:nvCxnSpPr>
            <p:spPr>
              <a:xfrm flipH="1" flipV="1">
                <a:off x="818251" y="786911"/>
                <a:ext cx="385456" cy="584944"/>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BF11A02E-9A93-4AAB-CFC2-D1F7888B8481}"/>
                  </a:ext>
                </a:extLst>
              </p:cNvPr>
              <p:cNvCxnSpPr>
                <a:cxnSpLocks/>
                <a:stCxn id="14" idx="2"/>
                <a:endCxn id="12" idx="6"/>
              </p:cNvCxnSpPr>
              <p:nvPr/>
            </p:nvCxnSpPr>
            <p:spPr>
              <a:xfrm flipH="1">
                <a:off x="823849" y="659165"/>
                <a:ext cx="386589" cy="668987"/>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4BBA36FC-A089-AFDA-D0F2-C632D8DD8D51}"/>
                  </a:ext>
                </a:extLst>
              </p:cNvPr>
              <p:cNvCxnSpPr>
                <a:cxnSpLocks/>
                <a:stCxn id="16" idx="2"/>
                <a:endCxn id="14" idx="6"/>
              </p:cNvCxnSpPr>
              <p:nvPr/>
            </p:nvCxnSpPr>
            <p:spPr>
              <a:xfrm flipH="1" flipV="1">
                <a:off x="1465933" y="659165"/>
                <a:ext cx="347752" cy="653859"/>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E48D94A8-6073-E26C-129D-40A55F92FA0C}"/>
                  </a:ext>
                </a:extLst>
              </p:cNvPr>
              <p:cNvCxnSpPr>
                <a:cxnSpLocks/>
                <a:stCxn id="17" idx="2"/>
                <a:endCxn id="11" idx="6"/>
              </p:cNvCxnSpPr>
              <p:nvPr/>
            </p:nvCxnSpPr>
            <p:spPr>
              <a:xfrm flipH="1">
                <a:off x="1460324" y="786911"/>
                <a:ext cx="353358" cy="221877"/>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AC32E98A-ABED-7795-DA1F-AD5155A427AB}"/>
                  </a:ext>
                </a:extLst>
              </p:cNvPr>
              <p:cNvCxnSpPr>
                <a:cxnSpLocks/>
                <a:stCxn id="16" idx="2"/>
                <a:endCxn id="11" idx="6"/>
              </p:cNvCxnSpPr>
              <p:nvPr/>
            </p:nvCxnSpPr>
            <p:spPr>
              <a:xfrm flipH="1" flipV="1">
                <a:off x="1460324" y="1008788"/>
                <a:ext cx="353358" cy="304233"/>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609D7A24-C32D-E5D8-3B29-4F7CA8620392}"/>
                  </a:ext>
                </a:extLst>
              </p:cNvPr>
              <p:cNvCxnSpPr>
                <a:cxnSpLocks/>
                <a:stCxn id="17" idx="2"/>
                <a:endCxn id="15" idx="6"/>
              </p:cNvCxnSpPr>
              <p:nvPr/>
            </p:nvCxnSpPr>
            <p:spPr>
              <a:xfrm flipH="1">
                <a:off x="1459200" y="786911"/>
                <a:ext cx="354485" cy="584944"/>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DC146DC1-E81D-C26E-AE99-460314EFDCC2}"/>
                  </a:ext>
                </a:extLst>
              </p:cNvPr>
              <p:cNvCxnSpPr>
                <a:cxnSpLocks/>
                <a:stCxn id="16" idx="2"/>
                <a:endCxn id="15" idx="6"/>
              </p:cNvCxnSpPr>
              <p:nvPr/>
            </p:nvCxnSpPr>
            <p:spPr>
              <a:xfrm flipH="1">
                <a:off x="1459200" y="1313033"/>
                <a:ext cx="354485" cy="58834"/>
              </a:xfrm>
              <a:prstGeom prst="line">
                <a:avLst/>
              </a:prstGeom>
              <a:grpFill/>
              <a:ln w="12700">
                <a:solidFill>
                  <a:srgbClr val="FF0000"/>
                </a:solidFill>
              </a:ln>
            </p:spPr>
            <p:style>
              <a:lnRef idx="1">
                <a:schemeClr val="dk1"/>
              </a:lnRef>
              <a:fillRef idx="0">
                <a:schemeClr val="dk1"/>
              </a:fillRef>
              <a:effectRef idx="0">
                <a:schemeClr val="dk1"/>
              </a:effectRef>
              <a:fontRef idx="minor">
                <a:schemeClr val="tx1"/>
              </a:fontRef>
            </p:style>
          </p:cxnSp>
        </p:grpSp>
        <p:cxnSp>
          <p:nvCxnSpPr>
            <p:cNvPr id="8" name="Straight Arrow Connector 7">
              <a:extLst>
                <a:ext uri="{FF2B5EF4-FFF2-40B4-BE49-F238E27FC236}">
                  <a16:creationId xmlns:a16="http://schemas.microsoft.com/office/drawing/2014/main" id="{DF984A77-2236-5F85-5C37-8AB6BBE8FE98}"/>
                </a:ext>
              </a:extLst>
            </p:cNvPr>
            <p:cNvCxnSpPr>
              <a:cxnSpLocks/>
            </p:cNvCxnSpPr>
            <p:nvPr/>
          </p:nvCxnSpPr>
          <p:spPr>
            <a:xfrm flipV="1">
              <a:off x="8217875" y="5439601"/>
              <a:ext cx="369613"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8CD46D90-D78A-F7E5-A2F1-44B8309DA016}"/>
              </a:ext>
            </a:extLst>
          </p:cNvPr>
          <p:cNvGrpSpPr/>
          <p:nvPr/>
        </p:nvGrpSpPr>
        <p:grpSpPr>
          <a:xfrm>
            <a:off x="8243405" y="4755369"/>
            <a:ext cx="1320891" cy="457200"/>
            <a:chOff x="5447930" y="5468362"/>
            <a:chExt cx="1320891" cy="457200"/>
          </a:xfrm>
        </p:grpSpPr>
        <p:pic>
          <p:nvPicPr>
            <p:cNvPr id="37" name="Graphic 36" descr="Database outline">
              <a:extLst>
                <a:ext uri="{FF2B5EF4-FFF2-40B4-BE49-F238E27FC236}">
                  <a16:creationId xmlns:a16="http://schemas.microsoft.com/office/drawing/2014/main" id="{31E69D41-0B5A-6D5D-2BFC-D120237A80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47930" y="5468362"/>
              <a:ext cx="457200" cy="457200"/>
            </a:xfrm>
            <a:prstGeom prst="rect">
              <a:avLst/>
            </a:prstGeom>
          </p:spPr>
        </p:pic>
        <p:grpSp>
          <p:nvGrpSpPr>
            <p:cNvPr id="38" name="Group 37">
              <a:extLst>
                <a:ext uri="{FF2B5EF4-FFF2-40B4-BE49-F238E27FC236}">
                  <a16:creationId xmlns:a16="http://schemas.microsoft.com/office/drawing/2014/main" id="{6C52B113-B1B0-2DA7-CBD6-AD5698C1D81C}"/>
                </a:ext>
              </a:extLst>
            </p:cNvPr>
            <p:cNvGrpSpPr>
              <a:grpSpLocks noChangeAspect="1"/>
            </p:cNvGrpSpPr>
            <p:nvPr/>
          </p:nvGrpSpPr>
          <p:grpSpPr>
            <a:xfrm>
              <a:off x="6271481" y="5551466"/>
              <a:ext cx="497340" cy="323265"/>
              <a:chOff x="562755" y="531422"/>
              <a:chExt cx="1506423" cy="968190"/>
            </a:xfrm>
            <a:solidFill>
              <a:schemeClr val="accent5"/>
            </a:solidFill>
          </p:grpSpPr>
          <p:sp>
            <p:nvSpPr>
              <p:cNvPr id="40" name="Oval 39">
                <a:extLst>
                  <a:ext uri="{FF2B5EF4-FFF2-40B4-BE49-F238E27FC236}">
                    <a16:creationId xmlns:a16="http://schemas.microsoft.com/office/drawing/2014/main" id="{D2E541F2-B8F2-0F4A-2EC2-3583F5BA6F07}"/>
                  </a:ext>
                </a:extLst>
              </p:cNvPr>
              <p:cNvSpPr/>
              <p:nvPr/>
            </p:nvSpPr>
            <p:spPr>
              <a:xfrm>
                <a:off x="562755" y="659168"/>
                <a:ext cx="255495" cy="255495"/>
              </a:xfrm>
              <a:prstGeom prst="ellipse">
                <a:avLst/>
              </a:prstGeom>
              <a:grp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4DDE276D-9ECB-7EFF-9090-D33FFACBD04F}"/>
                  </a:ext>
                </a:extLst>
              </p:cNvPr>
              <p:cNvSpPr/>
              <p:nvPr/>
            </p:nvSpPr>
            <p:spPr>
              <a:xfrm>
                <a:off x="1204830" y="881046"/>
                <a:ext cx="255495" cy="255495"/>
              </a:xfrm>
              <a:prstGeom prst="ellipse">
                <a:avLst/>
              </a:prstGeom>
              <a:grp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A923FB8-FFA5-2937-5985-8465EB0C0E39}"/>
                  </a:ext>
                </a:extLst>
              </p:cNvPr>
              <p:cNvSpPr/>
              <p:nvPr/>
            </p:nvSpPr>
            <p:spPr>
              <a:xfrm>
                <a:off x="568354" y="1200414"/>
                <a:ext cx="255495" cy="255494"/>
              </a:xfrm>
              <a:prstGeom prst="ellipse">
                <a:avLst/>
              </a:prstGeom>
              <a:grp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70312D22-38C2-3511-7A60-2E619390FE42}"/>
                  </a:ext>
                </a:extLst>
              </p:cNvPr>
              <p:cNvSpPr/>
              <p:nvPr/>
            </p:nvSpPr>
            <p:spPr>
              <a:xfrm>
                <a:off x="1210438" y="531422"/>
                <a:ext cx="255495" cy="255495"/>
              </a:xfrm>
              <a:prstGeom prst="ellipse">
                <a:avLst/>
              </a:prstGeom>
              <a:grp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C760FD60-08ED-CAC1-D75F-AF04AF86146A}"/>
                  </a:ext>
                </a:extLst>
              </p:cNvPr>
              <p:cNvSpPr/>
              <p:nvPr/>
            </p:nvSpPr>
            <p:spPr>
              <a:xfrm>
                <a:off x="1203705" y="1244117"/>
                <a:ext cx="255495" cy="255495"/>
              </a:xfrm>
              <a:prstGeom prst="ellipse">
                <a:avLst/>
              </a:prstGeom>
              <a:grp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DA66D404-F2F5-854B-3BAD-AB85F77AEB7F}"/>
                  </a:ext>
                </a:extLst>
              </p:cNvPr>
              <p:cNvSpPr/>
              <p:nvPr/>
            </p:nvSpPr>
            <p:spPr>
              <a:xfrm>
                <a:off x="1813683" y="1185286"/>
                <a:ext cx="255495" cy="255495"/>
              </a:xfrm>
              <a:prstGeom prst="ellipse">
                <a:avLst/>
              </a:prstGeom>
              <a:grp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C3B2BD2D-299D-CC77-ACF8-C38DCBD87F03}"/>
                  </a:ext>
                </a:extLst>
              </p:cNvPr>
              <p:cNvSpPr/>
              <p:nvPr/>
            </p:nvSpPr>
            <p:spPr>
              <a:xfrm>
                <a:off x="1813683" y="659168"/>
                <a:ext cx="255495" cy="255495"/>
              </a:xfrm>
              <a:prstGeom prst="ellipse">
                <a:avLst/>
              </a:prstGeom>
              <a:grp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ABAC98AC-9527-2A9D-9E3E-DF58E2D9CDBB}"/>
                  </a:ext>
                </a:extLst>
              </p:cNvPr>
              <p:cNvCxnSpPr>
                <a:cxnSpLocks/>
                <a:stCxn id="40" idx="6"/>
                <a:endCxn id="47" idx="2"/>
              </p:cNvCxnSpPr>
              <p:nvPr/>
            </p:nvCxnSpPr>
            <p:spPr>
              <a:xfrm flipV="1">
                <a:off x="818250" y="659170"/>
                <a:ext cx="392188" cy="127746"/>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8BB4F869-D1C1-FDB5-4F9C-0A65ECB47F5F}"/>
                  </a:ext>
                </a:extLst>
              </p:cNvPr>
              <p:cNvCxnSpPr>
                <a:cxnSpLocks/>
                <a:stCxn id="40" idx="6"/>
                <a:endCxn id="44" idx="2"/>
              </p:cNvCxnSpPr>
              <p:nvPr/>
            </p:nvCxnSpPr>
            <p:spPr>
              <a:xfrm>
                <a:off x="818250" y="786917"/>
                <a:ext cx="386581" cy="221878"/>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EDF09C94-FCF1-0130-52F4-AC7F66DD5CAF}"/>
                  </a:ext>
                </a:extLst>
              </p:cNvPr>
              <p:cNvCxnSpPr>
                <a:cxnSpLocks/>
                <a:stCxn id="44" idx="2"/>
                <a:endCxn id="46" idx="6"/>
              </p:cNvCxnSpPr>
              <p:nvPr/>
            </p:nvCxnSpPr>
            <p:spPr>
              <a:xfrm flipH="1">
                <a:off x="823848" y="1008795"/>
                <a:ext cx="380982" cy="319368"/>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C2E8A560-72FC-CD53-1AC4-78B1BEE2306B}"/>
                  </a:ext>
                </a:extLst>
              </p:cNvPr>
              <p:cNvCxnSpPr>
                <a:cxnSpLocks/>
                <a:stCxn id="48" idx="2"/>
                <a:endCxn id="46" idx="6"/>
              </p:cNvCxnSpPr>
              <p:nvPr/>
            </p:nvCxnSpPr>
            <p:spPr>
              <a:xfrm flipH="1" flipV="1">
                <a:off x="823846" y="1328160"/>
                <a:ext cx="379858" cy="43704"/>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94F1E832-6EFE-7EC8-1A1A-78714E17F778}"/>
                  </a:ext>
                </a:extLst>
              </p:cNvPr>
              <p:cNvCxnSpPr>
                <a:cxnSpLocks/>
                <a:stCxn id="50" idx="2"/>
                <a:endCxn id="47" idx="6"/>
              </p:cNvCxnSpPr>
              <p:nvPr/>
            </p:nvCxnSpPr>
            <p:spPr>
              <a:xfrm flipH="1" flipV="1">
                <a:off x="1465933" y="659168"/>
                <a:ext cx="347751" cy="127746"/>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43CC4B2E-243D-E6A6-7218-378E65C364E3}"/>
                  </a:ext>
                </a:extLst>
              </p:cNvPr>
              <p:cNvCxnSpPr>
                <a:cxnSpLocks/>
                <a:stCxn id="48" idx="2"/>
                <a:endCxn id="40" idx="6"/>
              </p:cNvCxnSpPr>
              <p:nvPr/>
            </p:nvCxnSpPr>
            <p:spPr>
              <a:xfrm flipH="1" flipV="1">
                <a:off x="818250" y="786917"/>
                <a:ext cx="385457" cy="584949"/>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92FA3B00-3626-5C00-D8A0-BF3B3B5137E4}"/>
                  </a:ext>
                </a:extLst>
              </p:cNvPr>
              <p:cNvCxnSpPr>
                <a:cxnSpLocks/>
                <a:stCxn id="47" idx="2"/>
                <a:endCxn id="46" idx="6"/>
              </p:cNvCxnSpPr>
              <p:nvPr/>
            </p:nvCxnSpPr>
            <p:spPr>
              <a:xfrm flipH="1">
                <a:off x="823848" y="659170"/>
                <a:ext cx="386590" cy="668992"/>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CA555458-B560-141E-77C2-E857FFE8CAD3}"/>
                  </a:ext>
                </a:extLst>
              </p:cNvPr>
              <p:cNvCxnSpPr>
                <a:cxnSpLocks/>
                <a:stCxn id="49" idx="2"/>
                <a:endCxn id="47" idx="6"/>
              </p:cNvCxnSpPr>
              <p:nvPr/>
            </p:nvCxnSpPr>
            <p:spPr>
              <a:xfrm flipH="1" flipV="1">
                <a:off x="1465933" y="659168"/>
                <a:ext cx="347751" cy="653864"/>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59411E1F-79A8-5C66-6AE6-0FC8EC98CD2A}"/>
                  </a:ext>
                </a:extLst>
              </p:cNvPr>
              <p:cNvCxnSpPr>
                <a:cxnSpLocks/>
                <a:stCxn id="50" idx="2"/>
                <a:endCxn id="44" idx="6"/>
              </p:cNvCxnSpPr>
              <p:nvPr/>
            </p:nvCxnSpPr>
            <p:spPr>
              <a:xfrm flipH="1">
                <a:off x="1460325" y="786917"/>
                <a:ext cx="353358" cy="221878"/>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CC9612A5-EB07-B310-C683-4BC13A5B4B93}"/>
                  </a:ext>
                </a:extLst>
              </p:cNvPr>
              <p:cNvCxnSpPr>
                <a:cxnSpLocks/>
                <a:stCxn id="49" idx="2"/>
                <a:endCxn id="44" idx="6"/>
              </p:cNvCxnSpPr>
              <p:nvPr/>
            </p:nvCxnSpPr>
            <p:spPr>
              <a:xfrm flipH="1" flipV="1">
                <a:off x="1460325" y="1008795"/>
                <a:ext cx="353358" cy="304237"/>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04386FF5-0F2D-701A-93D7-EA0AC7E3CE35}"/>
                  </a:ext>
                </a:extLst>
              </p:cNvPr>
              <p:cNvCxnSpPr>
                <a:cxnSpLocks/>
                <a:stCxn id="50" idx="2"/>
                <a:endCxn id="48" idx="6"/>
              </p:cNvCxnSpPr>
              <p:nvPr/>
            </p:nvCxnSpPr>
            <p:spPr>
              <a:xfrm flipH="1">
                <a:off x="1459199" y="786917"/>
                <a:ext cx="354484" cy="584949"/>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cxnSp>
            <p:nvCxnSpPr>
              <p:cNvPr id="62" name="Straight Connector 61">
                <a:extLst>
                  <a:ext uri="{FF2B5EF4-FFF2-40B4-BE49-F238E27FC236}">
                    <a16:creationId xmlns:a16="http://schemas.microsoft.com/office/drawing/2014/main" id="{72093886-4D4F-2B38-5000-8FA0507AC158}"/>
                  </a:ext>
                </a:extLst>
              </p:cNvPr>
              <p:cNvCxnSpPr>
                <a:cxnSpLocks/>
                <a:stCxn id="49" idx="2"/>
                <a:endCxn id="48" idx="6"/>
              </p:cNvCxnSpPr>
              <p:nvPr/>
            </p:nvCxnSpPr>
            <p:spPr>
              <a:xfrm flipH="1">
                <a:off x="1459199" y="1313032"/>
                <a:ext cx="354484" cy="58834"/>
              </a:xfrm>
              <a:prstGeom prst="line">
                <a:avLst/>
              </a:prstGeom>
              <a:grpFill/>
              <a:ln w="12700">
                <a:solidFill>
                  <a:schemeClr val="accent5"/>
                </a:solidFill>
              </a:ln>
            </p:spPr>
            <p:style>
              <a:lnRef idx="1">
                <a:schemeClr val="dk1"/>
              </a:lnRef>
              <a:fillRef idx="0">
                <a:schemeClr val="dk1"/>
              </a:fillRef>
              <a:effectRef idx="0">
                <a:schemeClr val="dk1"/>
              </a:effectRef>
              <a:fontRef idx="minor">
                <a:schemeClr val="tx1"/>
              </a:fontRef>
            </p:style>
          </p:cxnSp>
        </p:grpSp>
        <p:cxnSp>
          <p:nvCxnSpPr>
            <p:cNvPr id="39" name="Straight Arrow Connector 38">
              <a:extLst>
                <a:ext uri="{FF2B5EF4-FFF2-40B4-BE49-F238E27FC236}">
                  <a16:creationId xmlns:a16="http://schemas.microsoft.com/office/drawing/2014/main" id="{C9056764-BBF6-B83E-4836-FC9627C2C704}"/>
                </a:ext>
              </a:extLst>
            </p:cNvPr>
            <p:cNvCxnSpPr>
              <a:cxnSpLocks/>
            </p:cNvCxnSpPr>
            <p:nvPr/>
          </p:nvCxnSpPr>
          <p:spPr>
            <a:xfrm flipV="1">
              <a:off x="5870670" y="5716789"/>
              <a:ext cx="369613"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B7410EDD-FDF0-4E18-C76A-AAE7EC9B0996}"/>
              </a:ext>
            </a:extLst>
          </p:cNvPr>
          <p:cNvGrpSpPr/>
          <p:nvPr/>
        </p:nvGrpSpPr>
        <p:grpSpPr>
          <a:xfrm>
            <a:off x="6220479" y="4747233"/>
            <a:ext cx="1274391" cy="457200"/>
            <a:chOff x="3001983" y="5342931"/>
            <a:chExt cx="1274391" cy="457200"/>
          </a:xfrm>
        </p:grpSpPr>
        <p:pic>
          <p:nvPicPr>
            <p:cNvPr id="64" name="Graphic 63" descr="Database outline">
              <a:extLst>
                <a:ext uri="{FF2B5EF4-FFF2-40B4-BE49-F238E27FC236}">
                  <a16:creationId xmlns:a16="http://schemas.microsoft.com/office/drawing/2014/main" id="{A0559FE3-2A0D-0258-85A0-28B8EA014D2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01983" y="5342931"/>
              <a:ext cx="457200" cy="457200"/>
            </a:xfrm>
            <a:prstGeom prst="rect">
              <a:avLst/>
            </a:prstGeom>
          </p:spPr>
        </p:pic>
        <p:grpSp>
          <p:nvGrpSpPr>
            <p:cNvPr id="65" name="Group 64">
              <a:extLst>
                <a:ext uri="{FF2B5EF4-FFF2-40B4-BE49-F238E27FC236}">
                  <a16:creationId xmlns:a16="http://schemas.microsoft.com/office/drawing/2014/main" id="{21F1E284-317B-269D-670F-A89EDEEE09A3}"/>
                </a:ext>
              </a:extLst>
            </p:cNvPr>
            <p:cNvGrpSpPr>
              <a:grpSpLocks noChangeAspect="1"/>
            </p:cNvGrpSpPr>
            <p:nvPr/>
          </p:nvGrpSpPr>
          <p:grpSpPr>
            <a:xfrm>
              <a:off x="3779034" y="5408675"/>
              <a:ext cx="497340" cy="323265"/>
              <a:chOff x="562755" y="531422"/>
              <a:chExt cx="1506423" cy="968190"/>
            </a:xfrm>
            <a:solidFill>
              <a:schemeClr val="accent6"/>
            </a:solidFill>
          </p:grpSpPr>
          <p:sp>
            <p:nvSpPr>
              <p:cNvPr id="67" name="Oval 66">
                <a:extLst>
                  <a:ext uri="{FF2B5EF4-FFF2-40B4-BE49-F238E27FC236}">
                    <a16:creationId xmlns:a16="http://schemas.microsoft.com/office/drawing/2014/main" id="{C5BF2ED8-638F-06FA-21B8-4F49CE7EB8EA}"/>
                  </a:ext>
                </a:extLst>
              </p:cNvPr>
              <p:cNvSpPr/>
              <p:nvPr/>
            </p:nvSpPr>
            <p:spPr>
              <a:xfrm>
                <a:off x="562755" y="659168"/>
                <a:ext cx="255495" cy="255495"/>
              </a:xfrm>
              <a:prstGeom prst="ellipse">
                <a:avLst/>
              </a:prstGeom>
              <a:grp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6FB540F4-C923-85AF-21B7-8F789AFCC8AA}"/>
                  </a:ext>
                </a:extLst>
              </p:cNvPr>
              <p:cNvSpPr/>
              <p:nvPr/>
            </p:nvSpPr>
            <p:spPr>
              <a:xfrm>
                <a:off x="1204830" y="881046"/>
                <a:ext cx="255495" cy="255495"/>
              </a:xfrm>
              <a:prstGeom prst="ellipse">
                <a:avLst/>
              </a:prstGeom>
              <a:grp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0BE1EB1-9D16-7EC1-9A61-41E3D6B6D031}"/>
                  </a:ext>
                </a:extLst>
              </p:cNvPr>
              <p:cNvSpPr/>
              <p:nvPr/>
            </p:nvSpPr>
            <p:spPr>
              <a:xfrm>
                <a:off x="568354" y="1200414"/>
                <a:ext cx="255495" cy="255494"/>
              </a:xfrm>
              <a:prstGeom prst="ellipse">
                <a:avLst/>
              </a:prstGeom>
              <a:grp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2DF389CB-3EA8-33F6-D0E2-FF31FE7EA65F}"/>
                  </a:ext>
                </a:extLst>
              </p:cNvPr>
              <p:cNvSpPr/>
              <p:nvPr/>
            </p:nvSpPr>
            <p:spPr>
              <a:xfrm>
                <a:off x="1210438" y="531422"/>
                <a:ext cx="255495" cy="255495"/>
              </a:xfrm>
              <a:prstGeom prst="ellipse">
                <a:avLst/>
              </a:prstGeom>
              <a:grp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74E4817F-60DE-05F7-48B1-B4790783A243}"/>
                  </a:ext>
                </a:extLst>
              </p:cNvPr>
              <p:cNvSpPr/>
              <p:nvPr/>
            </p:nvSpPr>
            <p:spPr>
              <a:xfrm>
                <a:off x="1203705" y="1244117"/>
                <a:ext cx="255495" cy="255495"/>
              </a:xfrm>
              <a:prstGeom prst="ellipse">
                <a:avLst/>
              </a:prstGeom>
              <a:grp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9897E6DE-E321-F336-33F9-11F5B454C004}"/>
                  </a:ext>
                </a:extLst>
              </p:cNvPr>
              <p:cNvSpPr/>
              <p:nvPr/>
            </p:nvSpPr>
            <p:spPr>
              <a:xfrm>
                <a:off x="1813683" y="1185286"/>
                <a:ext cx="255495" cy="255495"/>
              </a:xfrm>
              <a:prstGeom prst="ellipse">
                <a:avLst/>
              </a:prstGeom>
              <a:grp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0A6A1FD9-7C12-5995-2F81-A35FC530ABF5}"/>
                  </a:ext>
                </a:extLst>
              </p:cNvPr>
              <p:cNvSpPr/>
              <p:nvPr/>
            </p:nvSpPr>
            <p:spPr>
              <a:xfrm>
                <a:off x="1813683" y="659168"/>
                <a:ext cx="255495" cy="255495"/>
              </a:xfrm>
              <a:prstGeom prst="ellipse">
                <a:avLst/>
              </a:prstGeom>
              <a:grp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C6129C61-C39F-B6C8-1B7B-1ECA4A0B9B07}"/>
                  </a:ext>
                </a:extLst>
              </p:cNvPr>
              <p:cNvCxnSpPr>
                <a:cxnSpLocks/>
                <a:stCxn id="67" idx="6"/>
                <a:endCxn id="70" idx="2"/>
              </p:cNvCxnSpPr>
              <p:nvPr/>
            </p:nvCxnSpPr>
            <p:spPr>
              <a:xfrm flipV="1">
                <a:off x="818250" y="659170"/>
                <a:ext cx="392188" cy="127746"/>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B86E1330-3D26-B2E8-92B8-C828426D16A5}"/>
                  </a:ext>
                </a:extLst>
              </p:cNvPr>
              <p:cNvCxnSpPr>
                <a:cxnSpLocks/>
                <a:stCxn id="67" idx="6"/>
                <a:endCxn id="68" idx="2"/>
              </p:cNvCxnSpPr>
              <p:nvPr/>
            </p:nvCxnSpPr>
            <p:spPr>
              <a:xfrm>
                <a:off x="818250" y="786917"/>
                <a:ext cx="386581" cy="221878"/>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0518B5BD-644C-D03C-7444-C38169852409}"/>
                  </a:ext>
                </a:extLst>
              </p:cNvPr>
              <p:cNvCxnSpPr>
                <a:cxnSpLocks/>
                <a:stCxn id="68" idx="2"/>
                <a:endCxn id="69" idx="6"/>
              </p:cNvCxnSpPr>
              <p:nvPr/>
            </p:nvCxnSpPr>
            <p:spPr>
              <a:xfrm flipH="1">
                <a:off x="823848" y="1008795"/>
                <a:ext cx="380982" cy="319368"/>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027D18E3-1BB4-980A-FB76-F4C801BD7954}"/>
                  </a:ext>
                </a:extLst>
              </p:cNvPr>
              <p:cNvCxnSpPr>
                <a:cxnSpLocks/>
                <a:stCxn id="71" idx="2"/>
                <a:endCxn id="69" idx="6"/>
              </p:cNvCxnSpPr>
              <p:nvPr/>
            </p:nvCxnSpPr>
            <p:spPr>
              <a:xfrm flipH="1" flipV="1">
                <a:off x="823846" y="1328160"/>
                <a:ext cx="379858" cy="43704"/>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2E40D701-BBDC-FD87-4561-315565AD98C1}"/>
                  </a:ext>
                </a:extLst>
              </p:cNvPr>
              <p:cNvCxnSpPr>
                <a:cxnSpLocks/>
                <a:stCxn id="73" idx="2"/>
                <a:endCxn id="70" idx="6"/>
              </p:cNvCxnSpPr>
              <p:nvPr/>
            </p:nvCxnSpPr>
            <p:spPr>
              <a:xfrm flipH="1" flipV="1">
                <a:off x="1465933" y="659168"/>
                <a:ext cx="347751" cy="127746"/>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8CD090A5-1C8E-A9B2-A13F-21D4DD061A74}"/>
                  </a:ext>
                </a:extLst>
              </p:cNvPr>
              <p:cNvCxnSpPr>
                <a:cxnSpLocks/>
                <a:stCxn id="71" idx="2"/>
                <a:endCxn id="67" idx="6"/>
              </p:cNvCxnSpPr>
              <p:nvPr/>
            </p:nvCxnSpPr>
            <p:spPr>
              <a:xfrm flipH="1" flipV="1">
                <a:off x="818250" y="786917"/>
                <a:ext cx="385457" cy="584949"/>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BFC893C5-DE80-3E35-7C30-67539D6C07FB}"/>
                  </a:ext>
                </a:extLst>
              </p:cNvPr>
              <p:cNvCxnSpPr>
                <a:cxnSpLocks/>
                <a:stCxn id="70" idx="2"/>
                <a:endCxn id="69" idx="6"/>
              </p:cNvCxnSpPr>
              <p:nvPr/>
            </p:nvCxnSpPr>
            <p:spPr>
              <a:xfrm flipH="1">
                <a:off x="823848" y="659170"/>
                <a:ext cx="386590" cy="668992"/>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81" name="Straight Connector 80">
                <a:extLst>
                  <a:ext uri="{FF2B5EF4-FFF2-40B4-BE49-F238E27FC236}">
                    <a16:creationId xmlns:a16="http://schemas.microsoft.com/office/drawing/2014/main" id="{10D0FB30-8A94-D3C6-0278-23500532824B}"/>
                  </a:ext>
                </a:extLst>
              </p:cNvPr>
              <p:cNvCxnSpPr>
                <a:cxnSpLocks/>
                <a:stCxn id="72" idx="2"/>
                <a:endCxn id="70" idx="6"/>
              </p:cNvCxnSpPr>
              <p:nvPr/>
            </p:nvCxnSpPr>
            <p:spPr>
              <a:xfrm flipH="1" flipV="1">
                <a:off x="1465933" y="659168"/>
                <a:ext cx="347751" cy="653864"/>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723F91B6-D990-5E0C-4DF6-90D48B64CFC8}"/>
                  </a:ext>
                </a:extLst>
              </p:cNvPr>
              <p:cNvCxnSpPr>
                <a:cxnSpLocks/>
                <a:stCxn id="73" idx="2"/>
                <a:endCxn id="68" idx="6"/>
              </p:cNvCxnSpPr>
              <p:nvPr/>
            </p:nvCxnSpPr>
            <p:spPr>
              <a:xfrm flipH="1">
                <a:off x="1460325" y="786917"/>
                <a:ext cx="353358" cy="221878"/>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86A14FA7-84B1-03C6-FD73-AC3DEDF94483}"/>
                  </a:ext>
                </a:extLst>
              </p:cNvPr>
              <p:cNvCxnSpPr>
                <a:cxnSpLocks/>
                <a:stCxn id="72" idx="2"/>
                <a:endCxn id="68" idx="6"/>
              </p:cNvCxnSpPr>
              <p:nvPr/>
            </p:nvCxnSpPr>
            <p:spPr>
              <a:xfrm flipH="1" flipV="1">
                <a:off x="1460325" y="1008795"/>
                <a:ext cx="353358" cy="304237"/>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84" name="Straight Connector 83">
                <a:extLst>
                  <a:ext uri="{FF2B5EF4-FFF2-40B4-BE49-F238E27FC236}">
                    <a16:creationId xmlns:a16="http://schemas.microsoft.com/office/drawing/2014/main" id="{6CE37009-B955-8E69-9A3D-9720A6B0F5A1}"/>
                  </a:ext>
                </a:extLst>
              </p:cNvPr>
              <p:cNvCxnSpPr>
                <a:cxnSpLocks/>
                <a:stCxn id="73" idx="2"/>
                <a:endCxn id="71" idx="6"/>
              </p:cNvCxnSpPr>
              <p:nvPr/>
            </p:nvCxnSpPr>
            <p:spPr>
              <a:xfrm flipH="1">
                <a:off x="1459199" y="786917"/>
                <a:ext cx="354484" cy="584949"/>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6F3928A2-45B8-CC6B-B600-E22CC602A7A7}"/>
                  </a:ext>
                </a:extLst>
              </p:cNvPr>
              <p:cNvCxnSpPr>
                <a:cxnSpLocks/>
                <a:stCxn id="72" idx="2"/>
                <a:endCxn id="71" idx="6"/>
              </p:cNvCxnSpPr>
              <p:nvPr/>
            </p:nvCxnSpPr>
            <p:spPr>
              <a:xfrm flipH="1">
                <a:off x="1459199" y="1313032"/>
                <a:ext cx="354484" cy="58834"/>
              </a:xfrm>
              <a:prstGeom prst="line">
                <a:avLst/>
              </a:prstGeom>
              <a:grpFill/>
              <a:ln w="12700">
                <a:solidFill>
                  <a:schemeClr val="accent6"/>
                </a:solidFill>
              </a:ln>
            </p:spPr>
            <p:style>
              <a:lnRef idx="1">
                <a:schemeClr val="dk1"/>
              </a:lnRef>
              <a:fillRef idx="0">
                <a:schemeClr val="dk1"/>
              </a:fillRef>
              <a:effectRef idx="0">
                <a:schemeClr val="dk1"/>
              </a:effectRef>
              <a:fontRef idx="minor">
                <a:schemeClr val="tx1"/>
              </a:fontRef>
            </p:style>
          </p:cxnSp>
        </p:grpSp>
        <p:cxnSp>
          <p:nvCxnSpPr>
            <p:cNvPr id="66" name="Straight Arrow Connector 65">
              <a:extLst>
                <a:ext uri="{FF2B5EF4-FFF2-40B4-BE49-F238E27FC236}">
                  <a16:creationId xmlns:a16="http://schemas.microsoft.com/office/drawing/2014/main" id="{63BA594B-B7EA-BEDB-E8EC-7AFF1AF6F50A}"/>
                </a:ext>
              </a:extLst>
            </p:cNvPr>
            <p:cNvCxnSpPr>
              <a:cxnSpLocks/>
            </p:cNvCxnSpPr>
            <p:nvPr/>
          </p:nvCxnSpPr>
          <p:spPr>
            <a:xfrm flipV="1">
              <a:off x="3397221" y="5591389"/>
              <a:ext cx="369613"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86" name="Graphic 85" descr="Cloud outline">
            <a:extLst>
              <a:ext uri="{FF2B5EF4-FFF2-40B4-BE49-F238E27FC236}">
                <a16:creationId xmlns:a16="http://schemas.microsoft.com/office/drawing/2014/main" id="{0A10D437-9A32-D969-1D0B-8E1DEF9382C5}"/>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5231" t="22554" r="3949" b="22611"/>
          <a:stretch/>
        </p:blipFill>
        <p:spPr>
          <a:xfrm>
            <a:off x="7197698" y="1406153"/>
            <a:ext cx="3464926" cy="1821278"/>
          </a:xfrm>
          <a:prstGeom prst="rect">
            <a:avLst/>
          </a:prstGeom>
        </p:spPr>
      </p:pic>
      <p:cxnSp>
        <p:nvCxnSpPr>
          <p:cNvPr id="87" name="Straight Arrow Connector 86">
            <a:extLst>
              <a:ext uri="{FF2B5EF4-FFF2-40B4-BE49-F238E27FC236}">
                <a16:creationId xmlns:a16="http://schemas.microsoft.com/office/drawing/2014/main" id="{0B9B457F-AE83-D9B1-DF32-A31385A410A0}"/>
              </a:ext>
            </a:extLst>
          </p:cNvPr>
          <p:cNvCxnSpPr>
            <a:cxnSpLocks/>
          </p:cNvCxnSpPr>
          <p:nvPr/>
        </p:nvCxnSpPr>
        <p:spPr>
          <a:xfrm flipV="1">
            <a:off x="7113021" y="3145381"/>
            <a:ext cx="589820" cy="584402"/>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3A50578A-2D10-5CCD-5062-29B859EFF100}"/>
              </a:ext>
            </a:extLst>
          </p:cNvPr>
          <p:cNvCxnSpPr>
            <a:cxnSpLocks/>
          </p:cNvCxnSpPr>
          <p:nvPr/>
        </p:nvCxnSpPr>
        <p:spPr>
          <a:xfrm flipH="1" flipV="1">
            <a:off x="9947571" y="3138579"/>
            <a:ext cx="684534" cy="628061"/>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B1DC5858-4899-6ECA-112B-EA5004DC4F43}"/>
              </a:ext>
            </a:extLst>
          </p:cNvPr>
          <p:cNvCxnSpPr>
            <a:cxnSpLocks/>
          </p:cNvCxnSpPr>
          <p:nvPr/>
        </p:nvCxnSpPr>
        <p:spPr>
          <a:xfrm flipH="1" flipV="1">
            <a:off x="8853168" y="3143461"/>
            <a:ext cx="10032" cy="657947"/>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7FA7E4F1-23D9-DC16-327F-2FCC955C0A85}"/>
              </a:ext>
            </a:extLst>
          </p:cNvPr>
          <p:cNvSpPr txBox="1"/>
          <p:nvPr/>
        </p:nvSpPr>
        <p:spPr>
          <a:xfrm>
            <a:off x="9486203" y="2642512"/>
            <a:ext cx="805029" cy="369332"/>
          </a:xfrm>
          <a:prstGeom prst="rect">
            <a:avLst/>
          </a:prstGeom>
          <a:noFill/>
        </p:spPr>
        <p:txBody>
          <a:bodyPr wrap="none" rtlCol="0">
            <a:spAutoFit/>
          </a:bodyPr>
          <a:lstStyle/>
          <a:p>
            <a:r>
              <a:rPr lang="en-US" dirty="0"/>
              <a:t>Server</a:t>
            </a:r>
          </a:p>
        </p:txBody>
      </p:sp>
      <p:cxnSp>
        <p:nvCxnSpPr>
          <p:cNvPr id="232" name="Straight Arrow Connector 231">
            <a:extLst>
              <a:ext uri="{FF2B5EF4-FFF2-40B4-BE49-F238E27FC236}">
                <a16:creationId xmlns:a16="http://schemas.microsoft.com/office/drawing/2014/main" id="{BA6FAE04-719C-0FA9-DC17-36D5B1133F7A}"/>
              </a:ext>
            </a:extLst>
          </p:cNvPr>
          <p:cNvCxnSpPr>
            <a:cxnSpLocks/>
          </p:cNvCxnSpPr>
          <p:nvPr/>
        </p:nvCxnSpPr>
        <p:spPr>
          <a:xfrm flipH="1">
            <a:off x="7143297" y="3229014"/>
            <a:ext cx="559544" cy="584753"/>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3" name="Straight Arrow Connector 232">
            <a:extLst>
              <a:ext uri="{FF2B5EF4-FFF2-40B4-BE49-F238E27FC236}">
                <a16:creationId xmlns:a16="http://schemas.microsoft.com/office/drawing/2014/main" id="{DCE2A136-2457-373C-3545-E617E16D4523}"/>
              </a:ext>
            </a:extLst>
          </p:cNvPr>
          <p:cNvCxnSpPr>
            <a:cxnSpLocks/>
            <a:endCxn id="236" idx="0"/>
          </p:cNvCxnSpPr>
          <p:nvPr/>
        </p:nvCxnSpPr>
        <p:spPr>
          <a:xfrm>
            <a:off x="8942485" y="3168185"/>
            <a:ext cx="5138" cy="662223"/>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4" name="Straight Arrow Connector 233">
            <a:extLst>
              <a:ext uri="{FF2B5EF4-FFF2-40B4-BE49-F238E27FC236}">
                <a16:creationId xmlns:a16="http://schemas.microsoft.com/office/drawing/2014/main" id="{72AF47F1-A86F-AA49-C762-9BFC9B8C53C2}"/>
              </a:ext>
            </a:extLst>
          </p:cNvPr>
          <p:cNvCxnSpPr>
            <a:cxnSpLocks/>
          </p:cNvCxnSpPr>
          <p:nvPr/>
        </p:nvCxnSpPr>
        <p:spPr>
          <a:xfrm>
            <a:off x="10031994" y="3095655"/>
            <a:ext cx="735785" cy="664496"/>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235" name="Picture 234">
            <a:extLst>
              <a:ext uri="{FF2B5EF4-FFF2-40B4-BE49-F238E27FC236}">
                <a16:creationId xmlns:a16="http://schemas.microsoft.com/office/drawing/2014/main" id="{2CCD0DEA-A9D1-3144-61EC-6EF4B31549FB}"/>
              </a:ext>
            </a:extLst>
          </p:cNvPr>
          <p:cNvPicPr>
            <a:picLocks noChangeAspect="1"/>
          </p:cNvPicPr>
          <p:nvPr/>
        </p:nvPicPr>
        <p:blipFill rotWithShape="1">
          <a:blip r:embed="rId12"/>
          <a:srcRect r="6309" b="6897"/>
          <a:stretch/>
        </p:blipFill>
        <p:spPr>
          <a:xfrm>
            <a:off x="6498570" y="3822322"/>
            <a:ext cx="889676" cy="929599"/>
          </a:xfrm>
          <a:prstGeom prst="rect">
            <a:avLst/>
          </a:prstGeom>
        </p:spPr>
      </p:pic>
      <p:pic>
        <p:nvPicPr>
          <p:cNvPr id="236" name="Picture 235">
            <a:extLst>
              <a:ext uri="{FF2B5EF4-FFF2-40B4-BE49-F238E27FC236}">
                <a16:creationId xmlns:a16="http://schemas.microsoft.com/office/drawing/2014/main" id="{E5A0F4CA-75B9-114A-741F-EBA7CE088B58}"/>
              </a:ext>
            </a:extLst>
          </p:cNvPr>
          <p:cNvPicPr>
            <a:picLocks noChangeAspect="1"/>
          </p:cNvPicPr>
          <p:nvPr/>
        </p:nvPicPr>
        <p:blipFill rotWithShape="1">
          <a:blip r:embed="rId12"/>
          <a:srcRect r="6309" b="6897"/>
          <a:stretch/>
        </p:blipFill>
        <p:spPr>
          <a:xfrm>
            <a:off x="8502785" y="3830408"/>
            <a:ext cx="889676" cy="929599"/>
          </a:xfrm>
          <a:prstGeom prst="rect">
            <a:avLst/>
          </a:prstGeom>
        </p:spPr>
      </p:pic>
      <p:pic>
        <p:nvPicPr>
          <p:cNvPr id="237" name="Picture 236">
            <a:extLst>
              <a:ext uri="{FF2B5EF4-FFF2-40B4-BE49-F238E27FC236}">
                <a16:creationId xmlns:a16="http://schemas.microsoft.com/office/drawing/2014/main" id="{703F53B6-3650-F5C0-8989-10DA02981034}"/>
              </a:ext>
            </a:extLst>
          </p:cNvPr>
          <p:cNvPicPr>
            <a:picLocks noChangeAspect="1"/>
          </p:cNvPicPr>
          <p:nvPr/>
        </p:nvPicPr>
        <p:blipFill rotWithShape="1">
          <a:blip r:embed="rId12"/>
          <a:srcRect r="6309" b="6897"/>
          <a:stretch/>
        </p:blipFill>
        <p:spPr>
          <a:xfrm>
            <a:off x="10447059" y="3813867"/>
            <a:ext cx="864418" cy="903208"/>
          </a:xfrm>
          <a:prstGeom prst="rect">
            <a:avLst/>
          </a:prstGeom>
        </p:spPr>
      </p:pic>
      <p:sp>
        <p:nvSpPr>
          <p:cNvPr id="245" name="TextBox 244">
            <a:extLst>
              <a:ext uri="{FF2B5EF4-FFF2-40B4-BE49-F238E27FC236}">
                <a16:creationId xmlns:a16="http://schemas.microsoft.com/office/drawing/2014/main" id="{81758C82-A6D3-FE5C-A385-DFDAA9413BC2}"/>
              </a:ext>
            </a:extLst>
          </p:cNvPr>
          <p:cNvSpPr txBox="1"/>
          <p:nvPr/>
        </p:nvSpPr>
        <p:spPr>
          <a:xfrm>
            <a:off x="823169" y="2474038"/>
            <a:ext cx="3233578" cy="509370"/>
          </a:xfrm>
          <a:prstGeom prst="rect">
            <a:avLst/>
          </a:prstGeom>
          <a:noFill/>
        </p:spPr>
        <p:txBody>
          <a:bodyPr wrap="square" rtlCol="0">
            <a:spAutoFit/>
          </a:bodyPr>
          <a:lstStyle/>
          <a:p>
            <a:pPr marL="342900" indent="-342900">
              <a:lnSpc>
                <a:spcPct val="150000"/>
              </a:lnSpc>
              <a:buFont typeface="Wingdings" pitchFamily="2" charset="2"/>
              <a:buChar char="Ø"/>
            </a:pPr>
            <a:r>
              <a:rPr lang="en-US" altLang="zh-CN" sz="2000" b="1" dirty="0">
                <a:solidFill>
                  <a:prstClr val="black"/>
                </a:solidFill>
                <a:latin typeface="Helvetica Light" panose="020B0403020202020204" pitchFamily="34" charset="0"/>
                <a:cs typeface="Helvetica" panose="020B0604020202020204" pitchFamily="34" charset="0"/>
              </a:rPr>
              <a:t>Modality heterogeneity</a:t>
            </a:r>
          </a:p>
        </p:txBody>
      </p:sp>
      <p:grpSp>
        <p:nvGrpSpPr>
          <p:cNvPr id="156" name="Group 155">
            <a:extLst>
              <a:ext uri="{FF2B5EF4-FFF2-40B4-BE49-F238E27FC236}">
                <a16:creationId xmlns:a16="http://schemas.microsoft.com/office/drawing/2014/main" id="{D320250E-6617-B697-CE56-70E3B80E1091}"/>
              </a:ext>
            </a:extLst>
          </p:cNvPr>
          <p:cNvGrpSpPr/>
          <p:nvPr/>
        </p:nvGrpSpPr>
        <p:grpSpPr>
          <a:xfrm>
            <a:off x="5296046" y="5378225"/>
            <a:ext cx="5735776" cy="1004697"/>
            <a:chOff x="644458" y="5430350"/>
            <a:chExt cx="5735776" cy="1004697"/>
          </a:xfrm>
        </p:grpSpPr>
        <p:sp>
          <p:nvSpPr>
            <p:cNvPr id="239" name="思想气泡: 云 254">
              <a:extLst>
                <a:ext uri="{FF2B5EF4-FFF2-40B4-BE49-F238E27FC236}">
                  <a16:creationId xmlns:a16="http://schemas.microsoft.com/office/drawing/2014/main" id="{FB7BD9D6-184A-0016-685D-C59640C95CB8}"/>
                </a:ext>
              </a:extLst>
            </p:cNvPr>
            <p:cNvSpPr/>
            <p:nvPr/>
          </p:nvSpPr>
          <p:spPr>
            <a:xfrm rot="11051228">
              <a:off x="2842975" y="5448342"/>
              <a:ext cx="1520516" cy="972562"/>
            </a:xfrm>
            <a:prstGeom prst="cloudCallout">
              <a:avLst>
                <a:gd name="adj1" fmla="val -14918"/>
                <a:gd name="adj2" fmla="val 70715"/>
              </a:avLst>
            </a:prstGeom>
            <a:noFill/>
            <a:ln>
              <a:solidFill>
                <a:schemeClr val="accent5"/>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350"/>
            </a:p>
          </p:txBody>
        </p:sp>
        <p:sp>
          <p:nvSpPr>
            <p:cNvPr id="240" name="思想气泡: 云 254">
              <a:extLst>
                <a:ext uri="{FF2B5EF4-FFF2-40B4-BE49-F238E27FC236}">
                  <a16:creationId xmlns:a16="http://schemas.microsoft.com/office/drawing/2014/main" id="{8DFA0A1D-C11A-99FC-F1D0-FBD6A7901384}"/>
                </a:ext>
              </a:extLst>
            </p:cNvPr>
            <p:cNvSpPr/>
            <p:nvPr/>
          </p:nvSpPr>
          <p:spPr>
            <a:xfrm rot="11051228">
              <a:off x="644458" y="5430350"/>
              <a:ext cx="1663897" cy="933678"/>
            </a:xfrm>
            <a:prstGeom prst="cloudCallout">
              <a:avLst>
                <a:gd name="adj1" fmla="val -17361"/>
                <a:gd name="adj2" fmla="val 68030"/>
              </a:avLst>
            </a:prstGeom>
            <a:noFill/>
            <a:ln>
              <a:solidFill>
                <a:srgbClr val="8ABB68"/>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350"/>
            </a:p>
          </p:txBody>
        </p:sp>
        <p:sp>
          <p:nvSpPr>
            <p:cNvPr id="241" name="思想气泡: 云 254">
              <a:extLst>
                <a:ext uri="{FF2B5EF4-FFF2-40B4-BE49-F238E27FC236}">
                  <a16:creationId xmlns:a16="http://schemas.microsoft.com/office/drawing/2014/main" id="{DFDEF121-F90F-6825-3426-18949AABAF0E}"/>
                </a:ext>
              </a:extLst>
            </p:cNvPr>
            <p:cNvSpPr/>
            <p:nvPr/>
          </p:nvSpPr>
          <p:spPr>
            <a:xfrm rot="11051228">
              <a:off x="4885535" y="5506182"/>
              <a:ext cx="1494699" cy="928865"/>
            </a:xfrm>
            <a:prstGeom prst="cloudCallout">
              <a:avLst>
                <a:gd name="adj1" fmla="val -13614"/>
                <a:gd name="adj2" fmla="val 79338"/>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1350"/>
            </a:p>
          </p:txBody>
        </p:sp>
        <p:pic>
          <p:nvPicPr>
            <p:cNvPr id="246" name="Picture 245">
              <a:extLst>
                <a:ext uri="{FF2B5EF4-FFF2-40B4-BE49-F238E27FC236}">
                  <a16:creationId xmlns:a16="http://schemas.microsoft.com/office/drawing/2014/main" id="{D5863680-0C86-6C57-25E4-F28C61016193}"/>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34744" y="5487549"/>
              <a:ext cx="972117" cy="559890"/>
            </a:xfrm>
            <a:prstGeom prst="rect">
              <a:avLst/>
            </a:prstGeom>
          </p:spPr>
        </p:pic>
        <p:pic>
          <p:nvPicPr>
            <p:cNvPr id="247" name="Picture 246">
              <a:extLst>
                <a:ext uri="{FF2B5EF4-FFF2-40B4-BE49-F238E27FC236}">
                  <a16:creationId xmlns:a16="http://schemas.microsoft.com/office/drawing/2014/main" id="{DD836366-A1D5-0B99-E350-179DFBA7991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3297695" y="5527403"/>
              <a:ext cx="617543" cy="520036"/>
            </a:xfrm>
            <a:prstGeom prst="rect">
              <a:avLst/>
            </a:prstGeom>
          </p:spPr>
        </p:pic>
        <p:pic>
          <p:nvPicPr>
            <p:cNvPr id="248" name="Picture 247">
              <a:extLst>
                <a:ext uri="{FF2B5EF4-FFF2-40B4-BE49-F238E27FC236}">
                  <a16:creationId xmlns:a16="http://schemas.microsoft.com/office/drawing/2014/main" id="{4F67767D-7A6E-82D2-223F-74E754934F93}"/>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5349227" y="5472919"/>
              <a:ext cx="580833" cy="574520"/>
            </a:xfrm>
            <a:prstGeom prst="rect">
              <a:avLst/>
            </a:prstGeom>
          </p:spPr>
        </p:pic>
      </p:grpSp>
      <p:pic>
        <p:nvPicPr>
          <p:cNvPr id="249" name="Picture 248">
            <a:extLst>
              <a:ext uri="{FF2B5EF4-FFF2-40B4-BE49-F238E27FC236}">
                <a16:creationId xmlns:a16="http://schemas.microsoft.com/office/drawing/2014/main" id="{5C2AAC36-4ECF-FB40-C8DB-D31810D349FD}"/>
              </a:ext>
            </a:extLst>
          </p:cNvPr>
          <p:cNvPicPr>
            <a:picLocks noChangeAspect="1"/>
          </p:cNvPicPr>
          <p:nvPr/>
        </p:nvPicPr>
        <p:blipFill>
          <a:blip r:embed="rId16"/>
          <a:stretch>
            <a:fillRect/>
          </a:stretch>
        </p:blipFill>
        <p:spPr>
          <a:xfrm>
            <a:off x="7608843" y="3179353"/>
            <a:ext cx="548241" cy="859831"/>
          </a:xfrm>
          <a:prstGeom prst="rect">
            <a:avLst/>
          </a:prstGeom>
        </p:spPr>
      </p:pic>
      <p:pic>
        <p:nvPicPr>
          <p:cNvPr id="250" name="Picture 249">
            <a:extLst>
              <a:ext uri="{FF2B5EF4-FFF2-40B4-BE49-F238E27FC236}">
                <a16:creationId xmlns:a16="http://schemas.microsoft.com/office/drawing/2014/main" id="{A9A1FD02-0DFE-DCB9-D927-6966ECADE126}"/>
              </a:ext>
            </a:extLst>
          </p:cNvPr>
          <p:cNvPicPr>
            <a:picLocks noChangeAspect="1"/>
          </p:cNvPicPr>
          <p:nvPr/>
        </p:nvPicPr>
        <p:blipFill>
          <a:blip r:embed="rId17"/>
          <a:stretch>
            <a:fillRect/>
          </a:stretch>
        </p:blipFill>
        <p:spPr>
          <a:xfrm>
            <a:off x="9009999" y="3273094"/>
            <a:ext cx="537128" cy="487547"/>
          </a:xfrm>
          <a:prstGeom prst="rect">
            <a:avLst/>
          </a:prstGeom>
        </p:spPr>
      </p:pic>
      <p:pic>
        <p:nvPicPr>
          <p:cNvPr id="251" name="Picture 250">
            <a:extLst>
              <a:ext uri="{FF2B5EF4-FFF2-40B4-BE49-F238E27FC236}">
                <a16:creationId xmlns:a16="http://schemas.microsoft.com/office/drawing/2014/main" id="{3A061BAC-F779-5507-E686-BD567F6DA7AB}"/>
              </a:ext>
            </a:extLst>
          </p:cNvPr>
          <p:cNvPicPr>
            <a:picLocks noChangeAspect="1"/>
          </p:cNvPicPr>
          <p:nvPr/>
        </p:nvPicPr>
        <p:blipFill>
          <a:blip r:embed="rId18"/>
          <a:stretch>
            <a:fillRect/>
          </a:stretch>
        </p:blipFill>
        <p:spPr>
          <a:xfrm>
            <a:off x="10759812" y="3233808"/>
            <a:ext cx="513455" cy="484702"/>
          </a:xfrm>
          <a:prstGeom prst="rect">
            <a:avLst/>
          </a:prstGeom>
        </p:spPr>
      </p:pic>
      <p:cxnSp>
        <p:nvCxnSpPr>
          <p:cNvPr id="1025" name="Straight Arrow Connector 1024">
            <a:extLst>
              <a:ext uri="{FF2B5EF4-FFF2-40B4-BE49-F238E27FC236}">
                <a16:creationId xmlns:a16="http://schemas.microsoft.com/office/drawing/2014/main" id="{EB8F2365-56FB-EE26-4FF7-897D2BB4CBC9}"/>
              </a:ext>
            </a:extLst>
          </p:cNvPr>
          <p:cNvCxnSpPr>
            <a:cxnSpLocks/>
          </p:cNvCxnSpPr>
          <p:nvPr/>
        </p:nvCxnSpPr>
        <p:spPr>
          <a:xfrm>
            <a:off x="394685" y="4122467"/>
            <a:ext cx="32692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7C5CA50-F87E-B84F-7D82-A4D4247ADB42}"/>
              </a:ext>
            </a:extLst>
          </p:cNvPr>
          <p:cNvSpPr txBox="1"/>
          <p:nvPr/>
        </p:nvSpPr>
        <p:spPr>
          <a:xfrm>
            <a:off x="811012" y="3188856"/>
            <a:ext cx="3563114" cy="509370"/>
          </a:xfrm>
          <a:prstGeom prst="rect">
            <a:avLst/>
          </a:prstGeom>
          <a:noFill/>
        </p:spPr>
        <p:txBody>
          <a:bodyPr wrap="square" rtlCol="0">
            <a:spAutoFit/>
          </a:bodyPr>
          <a:lstStyle/>
          <a:p>
            <a:pPr marL="342900" indent="-342900">
              <a:lnSpc>
                <a:spcPct val="150000"/>
              </a:lnSpc>
              <a:buFont typeface="Wingdings" pitchFamily="2" charset="2"/>
              <a:buChar char="Ø"/>
            </a:pPr>
            <a:r>
              <a:rPr lang="en-US" altLang="zh-CN" sz="2000" b="1" dirty="0">
                <a:solidFill>
                  <a:prstClr val="black"/>
                </a:solidFill>
                <a:latin typeface="Helvetica Light" panose="020B0403020202020204" pitchFamily="34" charset="0"/>
                <a:cs typeface="Helvetica" panose="020B0604020202020204" pitchFamily="34" charset="0"/>
              </a:rPr>
              <a:t>Distribution heterogeneity</a:t>
            </a:r>
          </a:p>
        </p:txBody>
      </p:sp>
      <p:pic>
        <p:nvPicPr>
          <p:cNvPr id="151" name="Picture 150">
            <a:extLst>
              <a:ext uri="{FF2B5EF4-FFF2-40B4-BE49-F238E27FC236}">
                <a16:creationId xmlns:a16="http://schemas.microsoft.com/office/drawing/2014/main" id="{69FAD7C9-A2E4-4D78-7820-A2F6C7C1C849}"/>
              </a:ext>
            </a:extLst>
          </p:cNvPr>
          <p:cNvPicPr>
            <a:picLocks noChangeAspect="1"/>
          </p:cNvPicPr>
          <p:nvPr/>
        </p:nvPicPr>
        <p:blipFill>
          <a:blip r:embed="rId19"/>
          <a:stretch>
            <a:fillRect/>
          </a:stretch>
        </p:blipFill>
        <p:spPr>
          <a:xfrm>
            <a:off x="8132917" y="1919487"/>
            <a:ext cx="1390689" cy="1092356"/>
          </a:xfrm>
          <a:prstGeom prst="rect">
            <a:avLst/>
          </a:prstGeom>
        </p:spPr>
      </p:pic>
      <p:grpSp>
        <p:nvGrpSpPr>
          <p:cNvPr id="157" name="Group 156">
            <a:extLst>
              <a:ext uri="{FF2B5EF4-FFF2-40B4-BE49-F238E27FC236}">
                <a16:creationId xmlns:a16="http://schemas.microsoft.com/office/drawing/2014/main" id="{E94D533F-0045-C595-1F34-6CC2E79E60D1}"/>
              </a:ext>
            </a:extLst>
          </p:cNvPr>
          <p:cNvGrpSpPr/>
          <p:nvPr/>
        </p:nvGrpSpPr>
        <p:grpSpPr>
          <a:xfrm>
            <a:off x="5584556" y="5747781"/>
            <a:ext cx="5136835" cy="630844"/>
            <a:chOff x="932968" y="5799906"/>
            <a:chExt cx="5136835" cy="630844"/>
          </a:xfrm>
        </p:grpSpPr>
        <p:pic>
          <p:nvPicPr>
            <p:cNvPr id="32" name="Graphic 31" descr="Man with cane outline">
              <a:extLst>
                <a:ext uri="{FF2B5EF4-FFF2-40B4-BE49-F238E27FC236}">
                  <a16:creationId xmlns:a16="http://schemas.microsoft.com/office/drawing/2014/main" id="{7748D693-6017-8A6E-0CED-ACA1BF9DA3B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32968" y="5876018"/>
              <a:ext cx="461875" cy="464866"/>
            </a:xfrm>
            <a:prstGeom prst="rect">
              <a:avLst/>
            </a:prstGeom>
          </p:spPr>
        </p:pic>
        <p:pic>
          <p:nvPicPr>
            <p:cNvPr id="35" name="Graphic 34" descr="Sleep outline">
              <a:extLst>
                <a:ext uri="{FF2B5EF4-FFF2-40B4-BE49-F238E27FC236}">
                  <a16:creationId xmlns:a16="http://schemas.microsoft.com/office/drawing/2014/main" id="{6EE4E4A5-4F67-D3FE-7563-8EA80DF2D89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395480" y="5799906"/>
              <a:ext cx="564319" cy="567974"/>
            </a:xfrm>
            <a:prstGeom prst="rect">
              <a:avLst/>
            </a:prstGeom>
          </p:spPr>
        </p:pic>
        <p:pic>
          <p:nvPicPr>
            <p:cNvPr id="36" name="Graphic 35" descr="Person eating outline">
              <a:extLst>
                <a:ext uri="{FF2B5EF4-FFF2-40B4-BE49-F238E27FC236}">
                  <a16:creationId xmlns:a16="http://schemas.microsoft.com/office/drawing/2014/main" id="{21258DB2-DE3D-53D6-3FD5-65530CE05C47}"/>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129553" y="5923119"/>
              <a:ext cx="549908" cy="507631"/>
            </a:xfrm>
            <a:prstGeom prst="rect">
              <a:avLst/>
            </a:prstGeom>
          </p:spPr>
        </p:pic>
        <p:pic>
          <p:nvPicPr>
            <p:cNvPr id="41" name="Graphic 40" descr="Group of women outline">
              <a:extLst>
                <a:ext uri="{FF2B5EF4-FFF2-40B4-BE49-F238E27FC236}">
                  <a16:creationId xmlns:a16="http://schemas.microsoft.com/office/drawing/2014/main" id="{3EC77724-4CEF-8D40-B574-6B120EA96C08}"/>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681642" y="5935604"/>
              <a:ext cx="463407" cy="427780"/>
            </a:xfrm>
            <a:prstGeom prst="rect">
              <a:avLst/>
            </a:prstGeom>
          </p:spPr>
        </p:pic>
        <p:pic>
          <p:nvPicPr>
            <p:cNvPr id="42" name="Graphic 41" descr="Yoga outline">
              <a:extLst>
                <a:ext uri="{FF2B5EF4-FFF2-40B4-BE49-F238E27FC236}">
                  <a16:creationId xmlns:a16="http://schemas.microsoft.com/office/drawing/2014/main" id="{C8A656A8-44BD-5869-C2BB-1796EBA3A11A}"/>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5573333" y="5924621"/>
              <a:ext cx="496470" cy="458301"/>
            </a:xfrm>
            <a:prstGeom prst="rect">
              <a:avLst/>
            </a:prstGeom>
          </p:spPr>
        </p:pic>
        <p:pic>
          <p:nvPicPr>
            <p:cNvPr id="155" name="Graphic 154" descr="Run outline">
              <a:extLst>
                <a:ext uri="{FF2B5EF4-FFF2-40B4-BE49-F238E27FC236}">
                  <a16:creationId xmlns:a16="http://schemas.microsoft.com/office/drawing/2014/main" id="{936BCDE4-1B74-7F6D-4FC2-F139812AB598}"/>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5151161" y="5942400"/>
              <a:ext cx="447087" cy="447087"/>
            </a:xfrm>
            <a:prstGeom prst="rect">
              <a:avLst/>
            </a:prstGeom>
          </p:spPr>
        </p:pic>
      </p:grpSp>
      <p:sp>
        <p:nvSpPr>
          <p:cNvPr id="158" name="Right Brace 157">
            <a:extLst>
              <a:ext uri="{FF2B5EF4-FFF2-40B4-BE49-F238E27FC236}">
                <a16:creationId xmlns:a16="http://schemas.microsoft.com/office/drawing/2014/main" id="{97E4CAA7-A4B1-5B18-596F-4C32E939C452}"/>
              </a:ext>
            </a:extLst>
          </p:cNvPr>
          <p:cNvSpPr/>
          <p:nvPr/>
        </p:nvSpPr>
        <p:spPr>
          <a:xfrm>
            <a:off x="4431543" y="2654126"/>
            <a:ext cx="175939" cy="902865"/>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a:solidFill>
                  <a:sysClr val="windowText" lastClr="000000"/>
                </a:solidFill>
              </a:ln>
            </a:endParaRPr>
          </a:p>
        </p:txBody>
      </p:sp>
      <p:sp>
        <p:nvSpPr>
          <p:cNvPr id="10" name="TextBox 9">
            <a:extLst>
              <a:ext uri="{FF2B5EF4-FFF2-40B4-BE49-F238E27FC236}">
                <a16:creationId xmlns:a16="http://schemas.microsoft.com/office/drawing/2014/main" id="{ED63B2DE-7A6E-8F50-54B6-CDC6F70ED1DC}"/>
              </a:ext>
            </a:extLst>
          </p:cNvPr>
          <p:cNvSpPr txBox="1"/>
          <p:nvPr/>
        </p:nvSpPr>
        <p:spPr>
          <a:xfrm>
            <a:off x="5067260" y="3875758"/>
            <a:ext cx="1544127" cy="830997"/>
          </a:xfrm>
          <a:prstGeom prst="rect">
            <a:avLst/>
          </a:prstGeom>
          <a:noFill/>
        </p:spPr>
        <p:txBody>
          <a:bodyPr wrap="square" rtlCol="0">
            <a:spAutoFit/>
          </a:bodyPr>
          <a:lstStyle/>
          <a:p>
            <a:pPr algn="ctr"/>
            <a:r>
              <a:rPr lang="en-US" altLang="zh-CN" sz="1600" dirty="0">
                <a:solidFill>
                  <a:prstClr val="black"/>
                </a:solidFill>
                <a:latin typeface="Helvetica Light" panose="020B0403020202020204" pitchFamily="34" charset="0"/>
              </a:rPr>
              <a:t>Alzheimer’s patient monitoring</a:t>
            </a:r>
            <a:endParaRPr lang="en-US" sz="1600" dirty="0"/>
          </a:p>
        </p:txBody>
      </p:sp>
    </p:spTree>
    <p:custDataLst>
      <p:tags r:id="rId1"/>
    </p:custDataLst>
    <p:extLst>
      <p:ext uri="{BB962C8B-B14F-4D97-AF65-F5344CB8AC3E}">
        <p14:creationId xmlns:p14="http://schemas.microsoft.com/office/powerpoint/2010/main" val="178401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245" grpId="0"/>
      <p:bldP spid="31" grpId="0"/>
      <p:bldP spid="15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3FF54142-92B4-F9A4-686D-CC27DA25E11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92213" y="2397478"/>
            <a:ext cx="3886200" cy="1510921"/>
          </a:xfrm>
          <a:prstGeom prst="rect">
            <a:avLst/>
          </a:prstGeom>
        </p:spPr>
      </p:pic>
      <p:sp>
        <p:nvSpPr>
          <p:cNvPr id="5" name="标题 4">
            <a:extLst>
              <a:ext uri="{FF2B5EF4-FFF2-40B4-BE49-F238E27FC236}">
                <a16:creationId xmlns:a16="http://schemas.microsoft.com/office/drawing/2014/main" id="{CEBF49F1-795A-4BAE-B3FE-3C5B868E5C82}"/>
              </a:ext>
            </a:extLst>
          </p:cNvPr>
          <p:cNvSpPr>
            <a:spLocks noGrp="1"/>
          </p:cNvSpPr>
          <p:nvPr>
            <p:ph type="title"/>
          </p:nvPr>
        </p:nvSpPr>
        <p:spPr>
          <a:xfrm>
            <a:off x="406659" y="477636"/>
            <a:ext cx="7904828" cy="684311"/>
          </a:xfrm>
        </p:spPr>
        <p:txBody>
          <a:bodyPr>
            <a:normAutofit fontScale="90000"/>
          </a:bodyPr>
          <a:lstStyle/>
          <a:p>
            <a:r>
              <a:rPr lang="en-US" altLang="zh-CN" sz="3600" dirty="0"/>
              <a:t>Understanding</a:t>
            </a:r>
            <a:r>
              <a:rPr lang="en-HK" sz="3600" dirty="0">
                <a:latin typeface="Helvetica" pitchFamily="2" charset="0"/>
                <a:sym typeface="Wingdings 2" panose="05020102010507070707" pitchFamily="18" charset="2"/>
              </a:rPr>
              <a:t> Multi-Modal FL Approaches</a:t>
            </a:r>
          </a:p>
        </p:txBody>
      </p:sp>
      <p:sp>
        <p:nvSpPr>
          <p:cNvPr id="2" name="内容占位符 2">
            <a:extLst>
              <a:ext uri="{FF2B5EF4-FFF2-40B4-BE49-F238E27FC236}">
                <a16:creationId xmlns:a16="http://schemas.microsoft.com/office/drawing/2014/main" id="{BAC4F95D-3648-4A1F-124B-AA5D532DFA66}"/>
              </a:ext>
            </a:extLst>
          </p:cNvPr>
          <p:cNvSpPr txBox="1">
            <a:spLocks/>
          </p:cNvSpPr>
          <p:nvPr/>
        </p:nvSpPr>
        <p:spPr>
          <a:xfrm>
            <a:off x="406659" y="1532664"/>
            <a:ext cx="4701312" cy="528444"/>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Wingdings" panose="05000000000000000000" pitchFamily="2" charset="2"/>
              <a:buChar char="Ø"/>
              <a:defRPr lang="en-US" altLang="zh-CN" sz="2400" b="0" kern="1200" smtClean="0">
                <a:solidFill>
                  <a:schemeClr val="tx1"/>
                </a:solidFill>
                <a:latin typeface="+mn-lt"/>
                <a:ea typeface="+mn-ea"/>
                <a:cs typeface="Helvetica" panose="020B0604020202020204" pitchFamily="34" charset="0"/>
              </a:defRPr>
            </a:lvl1pPr>
            <a:lvl2pPr marL="544068" indent="-342900" algn="l" defTabSz="914400" rtl="0" eaLnBrk="1" latinLnBrk="0" hangingPunct="1">
              <a:lnSpc>
                <a:spcPct val="90000"/>
              </a:lnSpc>
              <a:spcBef>
                <a:spcPts val="500"/>
              </a:spcBef>
              <a:buFont typeface="Arial" panose="020B0604020202020204" pitchFamily="34" charset="0"/>
              <a:buChar char="•"/>
              <a:defRPr lang="en-US" altLang="zh-CN" sz="2200" kern="1200" smtClean="0">
                <a:solidFill>
                  <a:schemeClr val="tx1"/>
                </a:solidFill>
                <a:latin typeface="+mn-lt"/>
                <a:ea typeface="+mn-ea"/>
                <a:cs typeface="Helvetica" panose="020B0604020202020204" pitchFamily="34" charset="0"/>
              </a:defRPr>
            </a:lvl2pPr>
            <a:lvl3pPr marL="726948"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Helvetica" panose="020B0604020202020204" pitchFamily="34" charset="0"/>
              </a:defRPr>
            </a:lvl4pPr>
            <a:lvl5pPr marL="74980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HK" dirty="0">
                <a:latin typeface="Helvetica" pitchFamily="2" charset="0"/>
                <a:sym typeface="Wingdings 2" panose="05020102010507070707" pitchFamily="18" charset="2"/>
              </a:rPr>
              <a:t>Inconsistent training objectives</a:t>
            </a:r>
          </a:p>
        </p:txBody>
      </p:sp>
      <p:sp>
        <p:nvSpPr>
          <p:cNvPr id="4" name="Slide Number Placeholder 3">
            <a:extLst>
              <a:ext uri="{FF2B5EF4-FFF2-40B4-BE49-F238E27FC236}">
                <a16:creationId xmlns:a16="http://schemas.microsoft.com/office/drawing/2014/main" id="{D4D79CDF-A079-4053-DD3D-BAA616D7CCCC}"/>
              </a:ext>
            </a:extLst>
          </p:cNvPr>
          <p:cNvSpPr>
            <a:spLocks noGrp="1"/>
          </p:cNvSpPr>
          <p:nvPr>
            <p:ph type="sldNum" sz="quarter" idx="12"/>
          </p:nvPr>
        </p:nvSpPr>
        <p:spPr/>
        <p:txBody>
          <a:bodyPr/>
          <a:lstStyle/>
          <a:p>
            <a:fld id="{8359160C-92F5-4CA3-ADFB-25E541243F54}" type="slidenum">
              <a:rPr lang="zh-CN" altLang="en-US" smtClean="0"/>
              <a:pPr/>
              <a:t>6</a:t>
            </a:fld>
            <a:endParaRPr lang="zh-CN" altLang="en-US"/>
          </a:p>
        </p:txBody>
      </p:sp>
      <p:pic>
        <p:nvPicPr>
          <p:cNvPr id="110" name="Picture 109">
            <a:extLst>
              <a:ext uri="{FF2B5EF4-FFF2-40B4-BE49-F238E27FC236}">
                <a16:creationId xmlns:a16="http://schemas.microsoft.com/office/drawing/2014/main" id="{CF4873C3-3AC5-C86C-CD9B-4FF474416EAC}"/>
              </a:ext>
            </a:extLst>
          </p:cNvPr>
          <p:cNvPicPr>
            <a:picLocks noChangeAspect="1"/>
          </p:cNvPicPr>
          <p:nvPr/>
        </p:nvPicPr>
        <p:blipFill>
          <a:blip r:embed="rId5"/>
          <a:stretch>
            <a:fillRect/>
          </a:stretch>
        </p:blipFill>
        <p:spPr>
          <a:xfrm>
            <a:off x="2502986" y="2217917"/>
            <a:ext cx="1250156" cy="921167"/>
          </a:xfrm>
          <a:prstGeom prst="rect">
            <a:avLst/>
          </a:prstGeom>
        </p:spPr>
      </p:pic>
      <p:pic>
        <p:nvPicPr>
          <p:cNvPr id="111" name="Picture 110">
            <a:extLst>
              <a:ext uri="{FF2B5EF4-FFF2-40B4-BE49-F238E27FC236}">
                <a16:creationId xmlns:a16="http://schemas.microsoft.com/office/drawing/2014/main" id="{91D1F9DF-376B-A12E-38F3-298C81B90745}"/>
              </a:ext>
            </a:extLst>
          </p:cNvPr>
          <p:cNvPicPr>
            <a:picLocks noChangeAspect="1"/>
          </p:cNvPicPr>
          <p:nvPr/>
        </p:nvPicPr>
        <p:blipFill>
          <a:blip r:embed="rId6"/>
          <a:stretch>
            <a:fillRect/>
          </a:stretch>
        </p:blipFill>
        <p:spPr>
          <a:xfrm>
            <a:off x="2636829" y="4052039"/>
            <a:ext cx="1116313" cy="1168062"/>
          </a:xfrm>
          <a:prstGeom prst="rect">
            <a:avLst/>
          </a:prstGeom>
        </p:spPr>
      </p:pic>
      <p:pic>
        <p:nvPicPr>
          <p:cNvPr id="112" name="Picture 111">
            <a:extLst>
              <a:ext uri="{FF2B5EF4-FFF2-40B4-BE49-F238E27FC236}">
                <a16:creationId xmlns:a16="http://schemas.microsoft.com/office/drawing/2014/main" id="{490F4D29-7E4B-F753-5CC7-242639550B8F}"/>
              </a:ext>
            </a:extLst>
          </p:cNvPr>
          <p:cNvPicPr>
            <a:picLocks noChangeAspect="1"/>
          </p:cNvPicPr>
          <p:nvPr/>
        </p:nvPicPr>
        <p:blipFill>
          <a:blip r:embed="rId7"/>
          <a:stretch>
            <a:fillRect/>
          </a:stretch>
        </p:blipFill>
        <p:spPr>
          <a:xfrm>
            <a:off x="1001331" y="2261941"/>
            <a:ext cx="1709661" cy="1216642"/>
          </a:xfrm>
          <a:prstGeom prst="rect">
            <a:avLst/>
          </a:prstGeom>
        </p:spPr>
      </p:pic>
      <p:pic>
        <p:nvPicPr>
          <p:cNvPr id="113" name="Picture 112">
            <a:extLst>
              <a:ext uri="{FF2B5EF4-FFF2-40B4-BE49-F238E27FC236}">
                <a16:creationId xmlns:a16="http://schemas.microsoft.com/office/drawing/2014/main" id="{ED94DC8A-15BA-0A2A-DA6F-FCCC8E0DED70}"/>
              </a:ext>
            </a:extLst>
          </p:cNvPr>
          <p:cNvPicPr>
            <a:picLocks noChangeAspect="1"/>
          </p:cNvPicPr>
          <p:nvPr/>
        </p:nvPicPr>
        <p:blipFill>
          <a:blip r:embed="rId8"/>
          <a:stretch>
            <a:fillRect/>
          </a:stretch>
        </p:blipFill>
        <p:spPr>
          <a:xfrm>
            <a:off x="683670" y="3393590"/>
            <a:ext cx="2030298" cy="2484960"/>
          </a:xfrm>
          <a:prstGeom prst="rect">
            <a:avLst/>
          </a:prstGeom>
        </p:spPr>
      </p:pic>
      <p:pic>
        <p:nvPicPr>
          <p:cNvPr id="117" name="Picture 116">
            <a:extLst>
              <a:ext uri="{FF2B5EF4-FFF2-40B4-BE49-F238E27FC236}">
                <a16:creationId xmlns:a16="http://schemas.microsoft.com/office/drawing/2014/main" id="{3B17595B-E19F-4F59-C83D-68F103CE015A}"/>
              </a:ext>
            </a:extLst>
          </p:cNvPr>
          <p:cNvPicPr>
            <a:picLocks noChangeAspect="1"/>
          </p:cNvPicPr>
          <p:nvPr/>
        </p:nvPicPr>
        <p:blipFill>
          <a:blip r:embed="rId9"/>
          <a:stretch>
            <a:fillRect/>
          </a:stretch>
        </p:blipFill>
        <p:spPr>
          <a:xfrm>
            <a:off x="4289454" y="3532152"/>
            <a:ext cx="1821218" cy="1611778"/>
          </a:xfrm>
          <a:prstGeom prst="rect">
            <a:avLst/>
          </a:prstGeom>
        </p:spPr>
      </p:pic>
      <p:sp>
        <p:nvSpPr>
          <p:cNvPr id="119" name="内容占位符 2">
            <a:extLst>
              <a:ext uri="{FF2B5EF4-FFF2-40B4-BE49-F238E27FC236}">
                <a16:creationId xmlns:a16="http://schemas.microsoft.com/office/drawing/2014/main" id="{AD85631E-C06A-9D3F-610E-AABE88B2E291}"/>
              </a:ext>
            </a:extLst>
          </p:cNvPr>
          <p:cNvSpPr txBox="1">
            <a:spLocks/>
          </p:cNvSpPr>
          <p:nvPr/>
        </p:nvSpPr>
        <p:spPr>
          <a:xfrm>
            <a:off x="6913220" y="1588686"/>
            <a:ext cx="3960788" cy="388823"/>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Font typeface="Wingdings" panose="05000000000000000000" pitchFamily="2" charset="2"/>
              <a:buChar char="Ø"/>
              <a:defRPr lang="en-US" altLang="zh-CN" sz="2400" b="0" kern="1200" smtClean="0">
                <a:solidFill>
                  <a:schemeClr val="tx1"/>
                </a:solidFill>
                <a:latin typeface="+mn-lt"/>
                <a:ea typeface="+mn-ea"/>
                <a:cs typeface="Helvetica" panose="020B0604020202020204" pitchFamily="34" charset="0"/>
              </a:defRPr>
            </a:lvl1pPr>
            <a:lvl2pPr marL="544068" indent="-342900" algn="l" defTabSz="914400" rtl="0" eaLnBrk="1" latinLnBrk="0" hangingPunct="1">
              <a:lnSpc>
                <a:spcPct val="90000"/>
              </a:lnSpc>
              <a:spcBef>
                <a:spcPts val="500"/>
              </a:spcBef>
              <a:buFont typeface="Arial" panose="020B0604020202020204" pitchFamily="34" charset="0"/>
              <a:buChar char="•"/>
              <a:defRPr lang="en-US" altLang="zh-CN" sz="2200" kern="1200" smtClean="0">
                <a:solidFill>
                  <a:schemeClr val="tx1"/>
                </a:solidFill>
                <a:latin typeface="+mn-lt"/>
                <a:ea typeface="+mn-ea"/>
                <a:cs typeface="Helvetica" panose="020B0604020202020204" pitchFamily="34" charset="0"/>
              </a:defRPr>
            </a:lvl2pPr>
            <a:lvl3pPr marL="726948"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Helvetica" panose="020B0604020202020204" pitchFamily="34" charset="0"/>
              </a:defRPr>
            </a:lvl4pPr>
            <a:lvl5pPr marL="74980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HK" dirty="0">
                <a:latin typeface="Helvetica" pitchFamily="2" charset="0"/>
                <a:sym typeface="Wingdings 2" panose="05020102010507070707" pitchFamily="18" charset="2"/>
              </a:rPr>
              <a:t>Accuracy Drop</a:t>
            </a:r>
          </a:p>
        </p:txBody>
      </p:sp>
      <p:cxnSp>
        <p:nvCxnSpPr>
          <p:cNvPr id="120" name="Straight Arrow Connector 119">
            <a:extLst>
              <a:ext uri="{FF2B5EF4-FFF2-40B4-BE49-F238E27FC236}">
                <a16:creationId xmlns:a16="http://schemas.microsoft.com/office/drawing/2014/main" id="{52ABB67E-E7BB-43A7-B3B7-7A65775626EC}"/>
              </a:ext>
            </a:extLst>
          </p:cNvPr>
          <p:cNvCxnSpPr/>
          <p:nvPr/>
        </p:nvCxnSpPr>
        <p:spPr>
          <a:xfrm>
            <a:off x="6319187" y="3572502"/>
            <a:ext cx="66136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CFD89A71-7AF1-712E-6233-F2B26DF8F7DC}"/>
              </a:ext>
            </a:extLst>
          </p:cNvPr>
          <p:cNvSpPr txBox="1"/>
          <p:nvPr/>
        </p:nvSpPr>
        <p:spPr>
          <a:xfrm>
            <a:off x="1247177" y="5858056"/>
            <a:ext cx="9250418" cy="461665"/>
          </a:xfrm>
          <a:prstGeom prst="rect">
            <a:avLst/>
          </a:prstGeom>
          <a:noFill/>
        </p:spPr>
        <p:txBody>
          <a:bodyPr wrap="square" rtlCol="0">
            <a:spAutoFit/>
          </a:bodyPr>
          <a:lstStyle/>
          <a:p>
            <a:r>
              <a:rPr lang="en-US" sz="2400" b="1" dirty="0">
                <a:solidFill>
                  <a:srgbClr val="C00000"/>
                </a:solidFill>
              </a:rPr>
              <a:t>How about performing unimodal learning in multi-modal nodes? </a:t>
            </a:r>
          </a:p>
        </p:txBody>
      </p:sp>
      <p:pic>
        <p:nvPicPr>
          <p:cNvPr id="125" name="Picture 124">
            <a:extLst>
              <a:ext uri="{FF2B5EF4-FFF2-40B4-BE49-F238E27FC236}">
                <a16:creationId xmlns:a16="http://schemas.microsoft.com/office/drawing/2014/main" id="{B3FA478F-D7DD-3A29-A5D5-519BA2D8A676}"/>
              </a:ext>
            </a:extLst>
          </p:cNvPr>
          <p:cNvPicPr>
            <a:picLocks noChangeAspect="1"/>
          </p:cNvPicPr>
          <p:nvPr/>
        </p:nvPicPr>
        <p:blipFill>
          <a:blip r:embed="rId10"/>
          <a:stretch>
            <a:fillRect/>
          </a:stretch>
        </p:blipFill>
        <p:spPr>
          <a:xfrm>
            <a:off x="960171" y="3368315"/>
            <a:ext cx="1486763" cy="2230145"/>
          </a:xfrm>
          <a:prstGeom prst="rect">
            <a:avLst/>
          </a:prstGeom>
        </p:spPr>
      </p:pic>
      <p:grpSp>
        <p:nvGrpSpPr>
          <p:cNvPr id="5127" name="Group 5126">
            <a:extLst>
              <a:ext uri="{FF2B5EF4-FFF2-40B4-BE49-F238E27FC236}">
                <a16:creationId xmlns:a16="http://schemas.microsoft.com/office/drawing/2014/main" id="{24F0DA39-BED1-4600-905B-8015B1D6D836}"/>
              </a:ext>
            </a:extLst>
          </p:cNvPr>
          <p:cNvGrpSpPr/>
          <p:nvPr/>
        </p:nvGrpSpPr>
        <p:grpSpPr>
          <a:xfrm>
            <a:off x="7342367" y="2327498"/>
            <a:ext cx="3782201" cy="2942483"/>
            <a:chOff x="7342367" y="2327498"/>
            <a:chExt cx="3782201" cy="2942483"/>
          </a:xfrm>
        </p:grpSpPr>
        <p:pic>
          <p:nvPicPr>
            <p:cNvPr id="5120" name="Picture 5119" descr="A picture containing screenshot, text, rectangle, design&#10;&#10;Description automatically generated">
              <a:extLst>
                <a:ext uri="{FF2B5EF4-FFF2-40B4-BE49-F238E27FC236}">
                  <a16:creationId xmlns:a16="http://schemas.microsoft.com/office/drawing/2014/main" id="{F51C39E8-4E89-7406-EFC2-2E2B00007ED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42367" y="2327498"/>
              <a:ext cx="3782201" cy="2942483"/>
            </a:xfrm>
            <a:prstGeom prst="rect">
              <a:avLst/>
            </a:prstGeom>
          </p:spPr>
        </p:pic>
        <p:sp>
          <p:nvSpPr>
            <p:cNvPr id="5121" name="Rectangle 5120">
              <a:extLst>
                <a:ext uri="{FF2B5EF4-FFF2-40B4-BE49-F238E27FC236}">
                  <a16:creationId xmlns:a16="http://schemas.microsoft.com/office/drawing/2014/main" id="{DE99CF38-EB0E-2A52-F38D-A1A523D0F399}"/>
                </a:ext>
              </a:extLst>
            </p:cNvPr>
            <p:cNvSpPr/>
            <p:nvPr/>
          </p:nvSpPr>
          <p:spPr>
            <a:xfrm>
              <a:off x="7821329" y="3429000"/>
              <a:ext cx="789272" cy="834062"/>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3" name="Rectangle 5122">
              <a:extLst>
                <a:ext uri="{FF2B5EF4-FFF2-40B4-BE49-F238E27FC236}">
                  <a16:creationId xmlns:a16="http://schemas.microsoft.com/office/drawing/2014/main" id="{DDDCBBFA-11D7-34F2-D85B-101841FD7D05}"/>
                </a:ext>
              </a:extLst>
            </p:cNvPr>
            <p:cNvSpPr/>
            <p:nvPr/>
          </p:nvSpPr>
          <p:spPr>
            <a:xfrm>
              <a:off x="8986828" y="2695891"/>
              <a:ext cx="789272" cy="834062"/>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5" name="Rectangle 5124">
              <a:extLst>
                <a:ext uri="{FF2B5EF4-FFF2-40B4-BE49-F238E27FC236}">
                  <a16:creationId xmlns:a16="http://schemas.microsoft.com/office/drawing/2014/main" id="{E3F5F7BB-3864-3144-090C-5B1E117A9E9B}"/>
                </a:ext>
              </a:extLst>
            </p:cNvPr>
            <p:cNvSpPr/>
            <p:nvPr/>
          </p:nvSpPr>
          <p:spPr>
            <a:xfrm>
              <a:off x="10057522" y="3214522"/>
              <a:ext cx="789272" cy="834062"/>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29972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2"/>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13"/>
                                        </p:tgtEl>
                                        <p:attrNameLst>
                                          <p:attrName>style.visibility</p:attrName>
                                        </p:attrNameLst>
                                      </p:cBhvr>
                                      <p:to>
                                        <p:strVal val="hidden"/>
                                      </p:to>
                                    </p:set>
                                  </p:childTnLst>
                                </p:cTn>
                              </p:par>
                              <p:par>
                                <p:cTn id="29" presetID="14" presetClass="entr" presetSubtype="10" fill="hold" nodeType="withEffect">
                                  <p:stCondLst>
                                    <p:cond delay="0"/>
                                  </p:stCondLst>
                                  <p:childTnLst>
                                    <p:set>
                                      <p:cBhvr>
                                        <p:cTn id="30" dur="1" fill="hold">
                                          <p:stCondLst>
                                            <p:cond delay="0"/>
                                          </p:stCondLst>
                                        </p:cTn>
                                        <p:tgtEl>
                                          <p:spTgt spid="125"/>
                                        </p:tgtEl>
                                        <p:attrNameLst>
                                          <p:attrName>style.visibility</p:attrName>
                                        </p:attrNameLst>
                                      </p:cBhvr>
                                      <p:to>
                                        <p:strVal val="visible"/>
                                      </p:to>
                                    </p:set>
                                    <p:animEffect transition="in" filter="randombar(horizontal)">
                                      <p:cBhvr>
                                        <p:cTn id="31"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CEBF49F1-795A-4BAE-B3FE-3C5B868E5C82}"/>
              </a:ext>
            </a:extLst>
          </p:cNvPr>
          <p:cNvSpPr>
            <a:spLocks noGrp="1"/>
          </p:cNvSpPr>
          <p:nvPr>
            <p:ph type="title"/>
          </p:nvPr>
        </p:nvSpPr>
        <p:spPr>
          <a:xfrm>
            <a:off x="292617" y="401999"/>
            <a:ext cx="11237204" cy="684311"/>
          </a:xfrm>
        </p:spPr>
        <p:txBody>
          <a:bodyPr>
            <a:normAutofit fontScale="90000"/>
          </a:bodyPr>
          <a:lstStyle/>
          <a:p>
            <a:r>
              <a:rPr lang="en-US" altLang="zh-CN" sz="3600" dirty="0">
                <a:latin typeface="Helvetica" panose="020B0604020202020204" pitchFamily="34" charset="0"/>
                <a:cs typeface="Helvetica" panose="020B0604020202020204" pitchFamily="34" charset="0"/>
              </a:rPr>
              <a:t>Harmony: Heterogeneous Multi-Modal Federated Learning</a:t>
            </a:r>
            <a:endParaRPr lang="zh-CN" altLang="en-US" sz="3600" dirty="0">
              <a:latin typeface="Helvetica" panose="020B0604020202020204" pitchFamily="34" charset="0"/>
              <a:cs typeface="Helvetica" panose="020B0604020202020204" pitchFamily="34" charset="0"/>
            </a:endParaRPr>
          </a:p>
        </p:txBody>
      </p:sp>
      <p:sp>
        <p:nvSpPr>
          <p:cNvPr id="17" name="内容占位符 2">
            <a:extLst>
              <a:ext uri="{FF2B5EF4-FFF2-40B4-BE49-F238E27FC236}">
                <a16:creationId xmlns:a16="http://schemas.microsoft.com/office/drawing/2014/main" id="{D67C8E4E-A162-6E4B-8B5A-1F538AABDC3C}"/>
              </a:ext>
            </a:extLst>
          </p:cNvPr>
          <p:cNvSpPr txBox="1">
            <a:spLocks/>
          </p:cNvSpPr>
          <p:nvPr/>
        </p:nvSpPr>
        <p:spPr>
          <a:xfrm>
            <a:off x="592797" y="2028430"/>
            <a:ext cx="5261058" cy="447309"/>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Wingdings" panose="05000000000000000000" pitchFamily="2" charset="2"/>
              <a:buChar char="Ø"/>
              <a:defRPr lang="en-US" altLang="zh-CN" sz="2400" b="0" kern="1200" smtClean="0">
                <a:solidFill>
                  <a:schemeClr val="tx1"/>
                </a:solidFill>
                <a:latin typeface="+mn-lt"/>
                <a:ea typeface="+mn-ea"/>
                <a:cs typeface="Helvetica" panose="020B0604020202020204" pitchFamily="34" charset="0"/>
              </a:defRPr>
            </a:lvl1pPr>
            <a:lvl2pPr marL="544068" indent="-342900" algn="l" defTabSz="914400" rtl="0" eaLnBrk="1" latinLnBrk="0" hangingPunct="1">
              <a:lnSpc>
                <a:spcPct val="90000"/>
              </a:lnSpc>
              <a:spcBef>
                <a:spcPts val="500"/>
              </a:spcBef>
              <a:buFont typeface="Arial" panose="020B0604020202020204" pitchFamily="34" charset="0"/>
              <a:buChar char="•"/>
              <a:defRPr lang="en-US" altLang="zh-CN" sz="2200" kern="1200" smtClean="0">
                <a:solidFill>
                  <a:schemeClr val="tx1"/>
                </a:solidFill>
                <a:latin typeface="+mn-lt"/>
                <a:ea typeface="+mn-ea"/>
                <a:cs typeface="Helvetica" panose="020B0604020202020204" pitchFamily="34" charset="0"/>
              </a:defRPr>
            </a:lvl2pPr>
            <a:lvl3pPr marL="726948"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Helvetica" panose="020B0604020202020204" pitchFamily="34" charset="0"/>
              </a:defRPr>
            </a:lvl4pPr>
            <a:lvl5pPr marL="74980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HK" sz="2000" dirty="0">
                <a:latin typeface="Helvetica Light" panose="020B0403020202020204" pitchFamily="34" charset="0"/>
                <a:sym typeface="Wingdings 2" panose="05020102010507070707" pitchFamily="18" charset="2"/>
              </a:rPr>
              <a:t>Modality-Wise FL (Unimodal encoders)</a:t>
            </a:r>
          </a:p>
        </p:txBody>
      </p:sp>
      <p:sp>
        <p:nvSpPr>
          <p:cNvPr id="10" name="内容占位符 2">
            <a:extLst>
              <a:ext uri="{FF2B5EF4-FFF2-40B4-BE49-F238E27FC236}">
                <a16:creationId xmlns:a16="http://schemas.microsoft.com/office/drawing/2014/main" id="{82E3C973-1C3D-8C6F-6407-693D3DE2876F}"/>
              </a:ext>
            </a:extLst>
          </p:cNvPr>
          <p:cNvSpPr txBox="1">
            <a:spLocks/>
          </p:cNvSpPr>
          <p:nvPr/>
        </p:nvSpPr>
        <p:spPr>
          <a:xfrm>
            <a:off x="6452399" y="1964726"/>
            <a:ext cx="5068897" cy="511013"/>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Wingdings" panose="05000000000000000000" pitchFamily="2" charset="2"/>
              <a:buChar char="Ø"/>
              <a:defRPr lang="en-US" altLang="zh-CN" sz="2400" b="0" kern="1200" smtClean="0">
                <a:solidFill>
                  <a:schemeClr val="tx1"/>
                </a:solidFill>
                <a:latin typeface="+mn-lt"/>
                <a:ea typeface="+mn-ea"/>
                <a:cs typeface="Helvetica" panose="020B0604020202020204" pitchFamily="34" charset="0"/>
              </a:defRPr>
            </a:lvl1pPr>
            <a:lvl2pPr marL="544068" indent="-342900" algn="l" defTabSz="914400" rtl="0" eaLnBrk="1" latinLnBrk="0" hangingPunct="1">
              <a:lnSpc>
                <a:spcPct val="90000"/>
              </a:lnSpc>
              <a:spcBef>
                <a:spcPts val="500"/>
              </a:spcBef>
              <a:buFont typeface="Arial" panose="020B0604020202020204" pitchFamily="34" charset="0"/>
              <a:buChar char="•"/>
              <a:defRPr lang="en-US" altLang="zh-CN" sz="2200" kern="1200" smtClean="0">
                <a:solidFill>
                  <a:schemeClr val="tx1"/>
                </a:solidFill>
                <a:latin typeface="+mn-lt"/>
                <a:ea typeface="+mn-ea"/>
                <a:cs typeface="Helvetica" panose="020B0604020202020204" pitchFamily="34" charset="0"/>
              </a:defRPr>
            </a:lvl2pPr>
            <a:lvl3pPr marL="726948"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Helvetica" panose="020B0604020202020204" pitchFamily="34" charset="0"/>
              </a:defRPr>
            </a:lvl4pPr>
            <a:lvl5pPr marL="74980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HK" sz="2000" dirty="0">
                <a:latin typeface="Helvetica Light" panose="020B0403020202020204" pitchFamily="34" charset="0"/>
                <a:sym typeface="Wingdings 2" panose="05020102010507070707" pitchFamily="18" charset="2"/>
              </a:rPr>
              <a:t>Federated Fusion Learning (classifiers) </a:t>
            </a:r>
          </a:p>
        </p:txBody>
      </p:sp>
      <p:pic>
        <p:nvPicPr>
          <p:cNvPr id="13" name="Picture 12">
            <a:extLst>
              <a:ext uri="{FF2B5EF4-FFF2-40B4-BE49-F238E27FC236}">
                <a16:creationId xmlns:a16="http://schemas.microsoft.com/office/drawing/2014/main" id="{BCE3BD3C-4AA2-5EF4-DD33-58C8EF2970AD}"/>
              </a:ext>
            </a:extLst>
          </p:cNvPr>
          <p:cNvPicPr>
            <a:picLocks noChangeAspect="1"/>
          </p:cNvPicPr>
          <p:nvPr/>
        </p:nvPicPr>
        <p:blipFill>
          <a:blip r:embed="rId4"/>
          <a:stretch>
            <a:fillRect/>
          </a:stretch>
        </p:blipFill>
        <p:spPr>
          <a:xfrm>
            <a:off x="606105" y="2306881"/>
            <a:ext cx="5846294" cy="4034229"/>
          </a:xfrm>
          <a:prstGeom prst="rect">
            <a:avLst/>
          </a:prstGeom>
        </p:spPr>
      </p:pic>
      <p:pic>
        <p:nvPicPr>
          <p:cNvPr id="14" name="Picture 13">
            <a:extLst>
              <a:ext uri="{FF2B5EF4-FFF2-40B4-BE49-F238E27FC236}">
                <a16:creationId xmlns:a16="http://schemas.microsoft.com/office/drawing/2014/main" id="{87903F64-AAB4-B856-5E85-A66092AC6218}"/>
              </a:ext>
            </a:extLst>
          </p:cNvPr>
          <p:cNvPicPr>
            <a:picLocks noChangeAspect="1"/>
          </p:cNvPicPr>
          <p:nvPr/>
        </p:nvPicPr>
        <p:blipFill>
          <a:blip r:embed="rId5"/>
          <a:stretch>
            <a:fillRect/>
          </a:stretch>
        </p:blipFill>
        <p:spPr>
          <a:xfrm>
            <a:off x="5322660" y="3787944"/>
            <a:ext cx="2259478" cy="1188635"/>
          </a:xfrm>
          <a:prstGeom prst="rect">
            <a:avLst/>
          </a:prstGeom>
        </p:spPr>
      </p:pic>
      <p:pic>
        <p:nvPicPr>
          <p:cNvPr id="16" name="Picture 15">
            <a:extLst>
              <a:ext uri="{FF2B5EF4-FFF2-40B4-BE49-F238E27FC236}">
                <a16:creationId xmlns:a16="http://schemas.microsoft.com/office/drawing/2014/main" id="{B4C3FB7F-81AD-EDC4-838B-A8F17C573E3B}"/>
              </a:ext>
            </a:extLst>
          </p:cNvPr>
          <p:cNvPicPr>
            <a:picLocks noChangeAspect="1"/>
          </p:cNvPicPr>
          <p:nvPr/>
        </p:nvPicPr>
        <p:blipFill>
          <a:blip r:embed="rId6"/>
          <a:stretch>
            <a:fillRect/>
          </a:stretch>
        </p:blipFill>
        <p:spPr>
          <a:xfrm>
            <a:off x="6622721" y="2435994"/>
            <a:ext cx="4898575" cy="3892534"/>
          </a:xfrm>
          <a:prstGeom prst="rect">
            <a:avLst/>
          </a:prstGeom>
        </p:spPr>
      </p:pic>
      <p:sp>
        <p:nvSpPr>
          <p:cNvPr id="3" name="内容占位符 2">
            <a:extLst>
              <a:ext uri="{FF2B5EF4-FFF2-40B4-BE49-F238E27FC236}">
                <a16:creationId xmlns:a16="http://schemas.microsoft.com/office/drawing/2014/main" id="{3581B01A-48A4-38F1-BFC9-57F8CF9FA53A}"/>
              </a:ext>
            </a:extLst>
          </p:cNvPr>
          <p:cNvSpPr txBox="1">
            <a:spLocks/>
          </p:cNvSpPr>
          <p:nvPr/>
        </p:nvSpPr>
        <p:spPr>
          <a:xfrm>
            <a:off x="292616" y="1371154"/>
            <a:ext cx="8897103" cy="447309"/>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Wingdings" panose="05000000000000000000" pitchFamily="2" charset="2"/>
              <a:buChar char="Ø"/>
              <a:defRPr lang="en-US" altLang="zh-CN" sz="2400" b="0" kern="1200" smtClean="0">
                <a:solidFill>
                  <a:schemeClr val="tx1"/>
                </a:solidFill>
                <a:latin typeface="+mn-lt"/>
                <a:ea typeface="+mn-ea"/>
                <a:cs typeface="Helvetica" panose="020B0604020202020204" pitchFamily="34" charset="0"/>
              </a:defRPr>
            </a:lvl1pPr>
            <a:lvl2pPr marL="544068" indent="-342900" algn="l" defTabSz="914400" rtl="0" eaLnBrk="1" latinLnBrk="0" hangingPunct="1">
              <a:lnSpc>
                <a:spcPct val="90000"/>
              </a:lnSpc>
              <a:spcBef>
                <a:spcPts val="500"/>
              </a:spcBef>
              <a:buFont typeface="Arial" panose="020B0604020202020204" pitchFamily="34" charset="0"/>
              <a:buChar char="•"/>
              <a:defRPr lang="en-US" altLang="zh-CN" sz="2200" kern="1200" smtClean="0">
                <a:solidFill>
                  <a:schemeClr val="tx1"/>
                </a:solidFill>
                <a:latin typeface="+mn-lt"/>
                <a:ea typeface="+mn-ea"/>
                <a:cs typeface="Helvetica" panose="020B0604020202020204" pitchFamily="34" charset="0"/>
              </a:defRPr>
            </a:lvl2pPr>
            <a:lvl3pPr marL="726948"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Helvetica" panose="020B0604020202020204" pitchFamily="34" charset="0"/>
              </a:defRPr>
            </a:lvl4pPr>
            <a:lvl5pPr marL="74980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HK" dirty="0">
                <a:latin typeface="Helvetica" pitchFamily="2" charset="0"/>
                <a:sym typeface="Wingdings 2" panose="05020102010507070707" pitchFamily="18" charset="2"/>
              </a:rPr>
              <a:t>Key design: Disentangled Multi-Modal Training to Two Stages</a:t>
            </a:r>
          </a:p>
        </p:txBody>
      </p:sp>
      <p:sp>
        <p:nvSpPr>
          <p:cNvPr id="4" name="Slide Number Placeholder 3">
            <a:extLst>
              <a:ext uri="{FF2B5EF4-FFF2-40B4-BE49-F238E27FC236}">
                <a16:creationId xmlns:a16="http://schemas.microsoft.com/office/drawing/2014/main" id="{7A5423CA-18E9-18F3-C6F0-51C6B4DCB795}"/>
              </a:ext>
            </a:extLst>
          </p:cNvPr>
          <p:cNvSpPr>
            <a:spLocks noGrp="1"/>
          </p:cNvSpPr>
          <p:nvPr>
            <p:ph type="sldNum" sz="quarter" idx="12"/>
          </p:nvPr>
        </p:nvSpPr>
        <p:spPr/>
        <p:txBody>
          <a:bodyPr/>
          <a:lstStyle/>
          <a:p>
            <a:fld id="{BD2F2BF6-3760-4C32-8A21-40C121A0393F}" type="slidenum">
              <a:rPr lang="zh-CN" altLang="en-US" smtClean="0"/>
              <a:pPr/>
              <a:t>7</a:t>
            </a:fld>
            <a:endParaRPr lang="zh-CN" altLang="en-US" dirty="0"/>
          </a:p>
        </p:txBody>
      </p:sp>
      <p:pic>
        <p:nvPicPr>
          <p:cNvPr id="6" name="Picture 5">
            <a:extLst>
              <a:ext uri="{FF2B5EF4-FFF2-40B4-BE49-F238E27FC236}">
                <a16:creationId xmlns:a16="http://schemas.microsoft.com/office/drawing/2014/main" id="{5B3D9FA0-A275-DA99-CCEE-D6C96235E73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361625" y="2103307"/>
            <a:ext cx="7468749" cy="3143584"/>
          </a:xfrm>
          <a:prstGeom prst="rect">
            <a:avLst/>
          </a:prstGeom>
        </p:spPr>
      </p:pic>
    </p:spTree>
    <p:custDataLst>
      <p:tags r:id="rId1"/>
    </p:custDataLst>
    <p:extLst>
      <p:ext uri="{BB962C8B-B14F-4D97-AF65-F5344CB8AC3E}">
        <p14:creationId xmlns:p14="http://schemas.microsoft.com/office/powerpoint/2010/main" val="322377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CEBF49F1-795A-4BAE-B3FE-3C5B868E5C82}"/>
              </a:ext>
            </a:extLst>
          </p:cNvPr>
          <p:cNvSpPr>
            <a:spLocks noGrp="1"/>
          </p:cNvSpPr>
          <p:nvPr>
            <p:ph type="title"/>
          </p:nvPr>
        </p:nvSpPr>
        <p:spPr>
          <a:xfrm>
            <a:off x="432776" y="502310"/>
            <a:ext cx="7758748" cy="684311"/>
          </a:xfrm>
        </p:spPr>
        <p:txBody>
          <a:bodyPr>
            <a:normAutofit/>
          </a:bodyPr>
          <a:lstStyle/>
          <a:p>
            <a:r>
              <a:rPr lang="en-HK" sz="3600" b="1" dirty="0">
                <a:latin typeface="Helvetica Light" panose="020B0403020202020204" pitchFamily="34" charset="0"/>
                <a:sym typeface="Wingdings 2" panose="05020102010507070707" pitchFamily="18" charset="2"/>
              </a:rPr>
              <a:t>Modality-Wise Federated Learning </a:t>
            </a:r>
          </a:p>
        </p:txBody>
      </p:sp>
      <p:sp>
        <p:nvSpPr>
          <p:cNvPr id="10" name="内容占位符 2">
            <a:extLst>
              <a:ext uri="{FF2B5EF4-FFF2-40B4-BE49-F238E27FC236}">
                <a16:creationId xmlns:a16="http://schemas.microsoft.com/office/drawing/2014/main" id="{82E3C973-1C3D-8C6F-6407-693D3DE2876F}"/>
              </a:ext>
            </a:extLst>
          </p:cNvPr>
          <p:cNvSpPr txBox="1">
            <a:spLocks/>
          </p:cNvSpPr>
          <p:nvPr/>
        </p:nvSpPr>
        <p:spPr>
          <a:xfrm>
            <a:off x="432777" y="2465907"/>
            <a:ext cx="5510824" cy="1070239"/>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Wingdings" panose="05000000000000000000" pitchFamily="2" charset="2"/>
              <a:buChar char="Ø"/>
              <a:defRPr lang="en-US" altLang="zh-CN" sz="2400" b="0" kern="1200" smtClean="0">
                <a:solidFill>
                  <a:schemeClr val="tx1"/>
                </a:solidFill>
                <a:latin typeface="+mn-lt"/>
                <a:ea typeface="+mn-ea"/>
                <a:cs typeface="Helvetica" panose="020B0604020202020204" pitchFamily="34" charset="0"/>
              </a:defRPr>
            </a:lvl1pPr>
            <a:lvl2pPr marL="544068" indent="-342900" algn="l" defTabSz="914400" rtl="0" eaLnBrk="1" latinLnBrk="0" hangingPunct="1">
              <a:lnSpc>
                <a:spcPct val="90000"/>
              </a:lnSpc>
              <a:spcBef>
                <a:spcPts val="500"/>
              </a:spcBef>
              <a:buFont typeface="Arial" panose="020B0604020202020204" pitchFamily="34" charset="0"/>
              <a:buChar char="•"/>
              <a:defRPr lang="en-US" altLang="zh-CN" sz="2200" kern="1200" smtClean="0">
                <a:solidFill>
                  <a:schemeClr val="tx1"/>
                </a:solidFill>
                <a:latin typeface="+mn-lt"/>
                <a:ea typeface="+mn-ea"/>
                <a:cs typeface="Helvetica" panose="020B0604020202020204" pitchFamily="34" charset="0"/>
              </a:defRPr>
            </a:lvl2pPr>
            <a:lvl3pPr marL="726948"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Helvetica" panose="020B0604020202020204" pitchFamily="34" charset="0"/>
              </a:defRPr>
            </a:lvl4pPr>
            <a:lvl5pPr marL="74980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50000"/>
              </a:lnSpc>
            </a:pPr>
            <a:r>
              <a:rPr lang="en-HK" sz="1800" dirty="0">
                <a:latin typeface="Helvetica Light" panose="020B0403020202020204" pitchFamily="34" charset="0"/>
                <a:sym typeface="Wingdings 2" panose="05020102010507070707" pitchFamily="18" charset="2"/>
              </a:rPr>
              <a:t>Train multiple single-modal networks. </a:t>
            </a:r>
          </a:p>
          <a:p>
            <a:pPr lvl="1">
              <a:lnSpc>
                <a:spcPct val="150000"/>
              </a:lnSpc>
            </a:pPr>
            <a:r>
              <a:rPr lang="en-HK" sz="1800" dirty="0">
                <a:latin typeface="Helvetica Light" panose="020B0403020202020204" pitchFamily="34" charset="0"/>
                <a:sym typeface="Wingdings 2" panose="05020102010507070707" pitchFamily="18" charset="2"/>
              </a:rPr>
              <a:t>Leverage data of partial modalities.</a:t>
            </a:r>
          </a:p>
        </p:txBody>
      </p:sp>
      <p:sp>
        <p:nvSpPr>
          <p:cNvPr id="2" name="TextBox 1">
            <a:extLst>
              <a:ext uri="{FF2B5EF4-FFF2-40B4-BE49-F238E27FC236}">
                <a16:creationId xmlns:a16="http://schemas.microsoft.com/office/drawing/2014/main" id="{3587D568-47B1-A3D0-F96D-28FA7D22C41E}"/>
              </a:ext>
            </a:extLst>
          </p:cNvPr>
          <p:cNvSpPr txBox="1"/>
          <p:nvPr/>
        </p:nvSpPr>
        <p:spPr>
          <a:xfrm>
            <a:off x="432776" y="1813894"/>
            <a:ext cx="5388976" cy="461665"/>
          </a:xfrm>
          <a:prstGeom prst="rect">
            <a:avLst/>
          </a:prstGeom>
          <a:noFill/>
        </p:spPr>
        <p:txBody>
          <a:bodyPr wrap="none" rtlCol="0">
            <a:spAutoFit/>
          </a:bodyPr>
          <a:lstStyle/>
          <a:p>
            <a:pPr marL="285750" indent="-285750">
              <a:buFont typeface="Wingdings" pitchFamily="2" charset="2"/>
              <a:buChar char="Ø"/>
            </a:pPr>
            <a:r>
              <a:rPr lang="en-US" altLang="zh-CN" sz="2400" dirty="0">
                <a:latin typeface="Helvetica" pitchFamily="2" charset="0"/>
              </a:rPr>
              <a:t>Local Training of Multi-Modal Nodes</a:t>
            </a:r>
            <a:endParaRPr lang="en-HK" sz="2400" dirty="0">
              <a:latin typeface="Helvetica" pitchFamily="2" charset="0"/>
              <a:sym typeface="Wingdings 2" panose="05020102010507070707" pitchFamily="18" charset="2"/>
            </a:endParaRPr>
          </a:p>
        </p:txBody>
      </p:sp>
      <p:sp>
        <p:nvSpPr>
          <p:cNvPr id="11" name="Slide Number Placeholder 10">
            <a:extLst>
              <a:ext uri="{FF2B5EF4-FFF2-40B4-BE49-F238E27FC236}">
                <a16:creationId xmlns:a16="http://schemas.microsoft.com/office/drawing/2014/main" id="{35E5CCB5-857E-9E70-0ACD-0F28CADA0AD3}"/>
              </a:ext>
            </a:extLst>
          </p:cNvPr>
          <p:cNvSpPr>
            <a:spLocks noGrp="1"/>
          </p:cNvSpPr>
          <p:nvPr>
            <p:ph type="sldNum" sz="quarter" idx="12"/>
          </p:nvPr>
        </p:nvSpPr>
        <p:spPr/>
        <p:txBody>
          <a:bodyPr/>
          <a:lstStyle/>
          <a:p>
            <a:fld id="{8359160C-92F5-4CA3-ADFB-25E541243F54}" type="slidenum">
              <a:rPr lang="zh-CN" altLang="en-US" smtClean="0"/>
              <a:pPr/>
              <a:t>8</a:t>
            </a:fld>
            <a:endParaRPr lang="zh-CN" altLang="en-US"/>
          </a:p>
        </p:txBody>
      </p:sp>
      <p:sp>
        <p:nvSpPr>
          <p:cNvPr id="9" name="TextBox 8">
            <a:extLst>
              <a:ext uri="{FF2B5EF4-FFF2-40B4-BE49-F238E27FC236}">
                <a16:creationId xmlns:a16="http://schemas.microsoft.com/office/drawing/2014/main" id="{13216C9A-FAAB-AFF0-44C6-80DF71EE706F}"/>
              </a:ext>
            </a:extLst>
          </p:cNvPr>
          <p:cNvSpPr txBox="1"/>
          <p:nvPr/>
        </p:nvSpPr>
        <p:spPr>
          <a:xfrm>
            <a:off x="406925" y="4185914"/>
            <a:ext cx="5084982" cy="461665"/>
          </a:xfrm>
          <a:prstGeom prst="rect">
            <a:avLst/>
          </a:prstGeom>
          <a:noFill/>
        </p:spPr>
        <p:txBody>
          <a:bodyPr wrap="none" rtlCol="0">
            <a:spAutoFit/>
          </a:bodyPr>
          <a:lstStyle/>
          <a:p>
            <a:pPr marL="285750" indent="-285750">
              <a:buFont typeface="Wingdings" pitchFamily="2" charset="2"/>
              <a:buChar char="Ø"/>
            </a:pPr>
            <a:r>
              <a:rPr lang="en-HK" sz="2400" dirty="0">
                <a:latin typeface="Helvetica" pitchFamily="2" charset="0"/>
                <a:sym typeface="Wingdings 2" panose="05020102010507070707" pitchFamily="18" charset="2"/>
              </a:rPr>
              <a:t>Parallel Unimodal FL Subsystems</a:t>
            </a:r>
          </a:p>
        </p:txBody>
      </p:sp>
      <p:sp>
        <p:nvSpPr>
          <p:cNvPr id="12" name="内容占位符 2">
            <a:extLst>
              <a:ext uri="{FF2B5EF4-FFF2-40B4-BE49-F238E27FC236}">
                <a16:creationId xmlns:a16="http://schemas.microsoft.com/office/drawing/2014/main" id="{E4841875-B828-A5B3-8FA0-743C5F315D43}"/>
              </a:ext>
            </a:extLst>
          </p:cNvPr>
          <p:cNvSpPr txBox="1">
            <a:spLocks/>
          </p:cNvSpPr>
          <p:nvPr/>
        </p:nvSpPr>
        <p:spPr>
          <a:xfrm>
            <a:off x="406925" y="4728944"/>
            <a:ext cx="5934157" cy="1070239"/>
          </a:xfrm>
          <a:prstGeom prst="rect">
            <a:avLst/>
          </a:prstGeom>
        </p:spPr>
        <p:txBody>
          <a:bodyPr vert="horz" lIns="91440" tIns="45720" rIns="91440" bIns="45720" rtlCol="0">
            <a:normAutofit/>
          </a:bodyPr>
          <a:lstStyle>
            <a:lvl1pPr marL="342900" indent="-342900" algn="l" defTabSz="914400" rtl="0" eaLnBrk="1" latinLnBrk="0" hangingPunct="1">
              <a:lnSpc>
                <a:spcPct val="90000"/>
              </a:lnSpc>
              <a:spcBef>
                <a:spcPts val="1000"/>
              </a:spcBef>
              <a:buFont typeface="Wingdings" panose="05000000000000000000" pitchFamily="2" charset="2"/>
              <a:buChar char="Ø"/>
              <a:defRPr lang="en-US" altLang="zh-CN" sz="2400" b="0" kern="1200" smtClean="0">
                <a:solidFill>
                  <a:schemeClr val="tx1"/>
                </a:solidFill>
                <a:latin typeface="+mn-lt"/>
                <a:ea typeface="+mn-ea"/>
                <a:cs typeface="Helvetica" panose="020B0604020202020204" pitchFamily="34" charset="0"/>
              </a:defRPr>
            </a:lvl1pPr>
            <a:lvl2pPr marL="544068" indent="-342900" algn="l" defTabSz="914400" rtl="0" eaLnBrk="1" latinLnBrk="0" hangingPunct="1">
              <a:lnSpc>
                <a:spcPct val="90000"/>
              </a:lnSpc>
              <a:spcBef>
                <a:spcPts val="500"/>
              </a:spcBef>
              <a:buFont typeface="Arial" panose="020B0604020202020204" pitchFamily="34" charset="0"/>
              <a:buChar char="•"/>
              <a:defRPr lang="en-US" altLang="zh-CN" sz="2200" kern="1200" smtClean="0">
                <a:solidFill>
                  <a:schemeClr val="tx1"/>
                </a:solidFill>
                <a:latin typeface="+mn-lt"/>
                <a:ea typeface="+mn-ea"/>
                <a:cs typeface="Helvetica" panose="020B0604020202020204" pitchFamily="34" charset="0"/>
              </a:defRPr>
            </a:lvl2pPr>
            <a:lvl3pPr marL="726948" indent="-3429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Helvetica" panose="020B0604020202020204" pitchFamily="34" charset="0"/>
              </a:defRPr>
            </a:lvl4pPr>
            <a:lvl5pPr marL="749808"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50000"/>
              </a:lnSpc>
            </a:pPr>
            <a:r>
              <a:rPr lang="en-HK" sz="1800" dirty="0">
                <a:latin typeface="Helvetica Light" panose="020B0403020202020204" pitchFamily="34" charset="0"/>
                <a:sym typeface="Wingdings 2" panose="05020102010507070707" pitchFamily="18" charset="2"/>
              </a:rPr>
              <a:t>Naturally harness the modality heterogeneity.</a:t>
            </a:r>
          </a:p>
          <a:p>
            <a:pPr lvl="1">
              <a:lnSpc>
                <a:spcPct val="150000"/>
              </a:lnSpc>
            </a:pPr>
            <a:r>
              <a:rPr lang="en-HK" sz="1800" dirty="0">
                <a:latin typeface="Helvetica Light" panose="020B0403020202020204" pitchFamily="34" charset="0"/>
                <a:sym typeface="Wingdings 2" panose="05020102010507070707" pitchFamily="18" charset="2"/>
              </a:rPr>
              <a:t>Compatible with existing unimodal FL algorithms. </a:t>
            </a:r>
          </a:p>
          <a:p>
            <a:pPr lvl="1">
              <a:lnSpc>
                <a:spcPct val="150000"/>
              </a:lnSpc>
            </a:pPr>
            <a:endParaRPr lang="en-HK" sz="1800" dirty="0">
              <a:latin typeface="Helvetica Light" panose="020B0403020202020204" pitchFamily="34" charset="0"/>
              <a:sym typeface="Wingdings 2" panose="05020102010507070707" pitchFamily="18" charset="2"/>
            </a:endParaRPr>
          </a:p>
        </p:txBody>
      </p:sp>
      <p:pic>
        <p:nvPicPr>
          <p:cNvPr id="16" name="Picture 15">
            <a:extLst>
              <a:ext uri="{FF2B5EF4-FFF2-40B4-BE49-F238E27FC236}">
                <a16:creationId xmlns:a16="http://schemas.microsoft.com/office/drawing/2014/main" id="{DB32AEE5-B53D-F1AF-6CAF-80675F265B54}"/>
              </a:ext>
            </a:extLst>
          </p:cNvPr>
          <p:cNvPicPr>
            <a:picLocks noChangeAspect="1"/>
          </p:cNvPicPr>
          <p:nvPr/>
        </p:nvPicPr>
        <p:blipFill>
          <a:blip r:embed="rId4"/>
          <a:stretch>
            <a:fillRect/>
          </a:stretch>
        </p:blipFill>
        <p:spPr>
          <a:xfrm>
            <a:off x="6197602" y="1457821"/>
            <a:ext cx="6180932" cy="4156650"/>
          </a:xfrm>
          <a:prstGeom prst="rect">
            <a:avLst/>
          </a:prstGeom>
        </p:spPr>
      </p:pic>
      <p:pic>
        <p:nvPicPr>
          <p:cNvPr id="18" name="Picture 17">
            <a:extLst>
              <a:ext uri="{FF2B5EF4-FFF2-40B4-BE49-F238E27FC236}">
                <a16:creationId xmlns:a16="http://schemas.microsoft.com/office/drawing/2014/main" id="{06C2ECCA-8D07-9B74-0DC8-23692297ACB8}"/>
              </a:ext>
            </a:extLst>
          </p:cNvPr>
          <p:cNvPicPr>
            <a:picLocks noChangeAspect="1"/>
          </p:cNvPicPr>
          <p:nvPr/>
        </p:nvPicPr>
        <p:blipFill>
          <a:blip r:embed="rId5"/>
          <a:stretch>
            <a:fillRect/>
          </a:stretch>
        </p:blipFill>
        <p:spPr>
          <a:xfrm>
            <a:off x="7854241" y="2658355"/>
            <a:ext cx="1174379" cy="1328395"/>
          </a:xfrm>
          <a:prstGeom prst="rect">
            <a:avLst/>
          </a:prstGeom>
        </p:spPr>
      </p:pic>
      <p:pic>
        <p:nvPicPr>
          <p:cNvPr id="19" name="Picture 18">
            <a:extLst>
              <a:ext uri="{FF2B5EF4-FFF2-40B4-BE49-F238E27FC236}">
                <a16:creationId xmlns:a16="http://schemas.microsoft.com/office/drawing/2014/main" id="{ABFD2CCB-E9B5-BD42-0253-95B27A1FBA58}"/>
              </a:ext>
            </a:extLst>
          </p:cNvPr>
          <p:cNvPicPr>
            <a:picLocks noChangeAspect="1"/>
          </p:cNvPicPr>
          <p:nvPr/>
        </p:nvPicPr>
        <p:blipFill>
          <a:blip r:embed="rId6"/>
          <a:stretch>
            <a:fillRect/>
          </a:stretch>
        </p:blipFill>
        <p:spPr>
          <a:xfrm>
            <a:off x="9052386" y="2611050"/>
            <a:ext cx="1198145" cy="1443665"/>
          </a:xfrm>
          <a:prstGeom prst="rect">
            <a:avLst/>
          </a:prstGeom>
        </p:spPr>
      </p:pic>
      <p:pic>
        <p:nvPicPr>
          <p:cNvPr id="20" name="Picture 19">
            <a:extLst>
              <a:ext uri="{FF2B5EF4-FFF2-40B4-BE49-F238E27FC236}">
                <a16:creationId xmlns:a16="http://schemas.microsoft.com/office/drawing/2014/main" id="{1B7A0AA2-3745-43CD-B06B-824E24DE7A59}"/>
              </a:ext>
            </a:extLst>
          </p:cNvPr>
          <p:cNvPicPr>
            <a:picLocks noChangeAspect="1"/>
          </p:cNvPicPr>
          <p:nvPr/>
        </p:nvPicPr>
        <p:blipFill>
          <a:blip r:embed="rId7"/>
          <a:stretch>
            <a:fillRect/>
          </a:stretch>
        </p:blipFill>
        <p:spPr>
          <a:xfrm>
            <a:off x="8495498" y="2288370"/>
            <a:ext cx="1198145" cy="582881"/>
          </a:xfrm>
          <a:prstGeom prst="rect">
            <a:avLst/>
          </a:prstGeom>
        </p:spPr>
      </p:pic>
    </p:spTree>
    <p:custDataLst>
      <p:tags r:id="rId1"/>
    </p:custDataLst>
    <p:extLst>
      <p:ext uri="{BB962C8B-B14F-4D97-AF65-F5344CB8AC3E}">
        <p14:creationId xmlns:p14="http://schemas.microsoft.com/office/powerpoint/2010/main" val="82905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6|1.3"/>
</p:tagLst>
</file>

<file path=ppt/tags/tag10.xml><?xml version="1.0" encoding="utf-8"?>
<p:tagLst xmlns:a="http://schemas.openxmlformats.org/drawingml/2006/main" xmlns:r="http://schemas.openxmlformats.org/officeDocument/2006/relationships" xmlns:p="http://schemas.openxmlformats.org/presentationml/2006/main">
  <p:tag name="TIMING" val="|1.4|2.1|1.9|3.3"/>
</p:tagLst>
</file>

<file path=ppt/tags/tag11.xml><?xml version="1.0" encoding="utf-8"?>
<p:tagLst xmlns:a="http://schemas.openxmlformats.org/drawingml/2006/main" xmlns:r="http://schemas.openxmlformats.org/officeDocument/2006/relationships" xmlns:p="http://schemas.openxmlformats.org/presentationml/2006/main">
  <p:tag name="TIMING" val="|4.2|3.1|3.5|5.2|7.2"/>
</p:tagLst>
</file>

<file path=ppt/tags/tag12.xml><?xml version="1.0" encoding="utf-8"?>
<p:tagLst xmlns:a="http://schemas.openxmlformats.org/drawingml/2006/main" xmlns:r="http://schemas.openxmlformats.org/officeDocument/2006/relationships" xmlns:p="http://schemas.openxmlformats.org/presentationml/2006/main">
  <p:tag name="TIMING" val="|4.2|3.1|3.5|5.2|7.2"/>
</p:tagLst>
</file>

<file path=ppt/tags/tag13.xml><?xml version="1.0" encoding="utf-8"?>
<p:tagLst xmlns:a="http://schemas.openxmlformats.org/drawingml/2006/main" xmlns:r="http://schemas.openxmlformats.org/officeDocument/2006/relationships" xmlns:p="http://schemas.openxmlformats.org/presentationml/2006/main">
  <p:tag name="TIMING" val="|1.4|2.1|1.9|3.3"/>
</p:tagLst>
</file>

<file path=ppt/tags/tag14.xml><?xml version="1.0" encoding="utf-8"?>
<p:tagLst xmlns:a="http://schemas.openxmlformats.org/drawingml/2006/main" xmlns:r="http://schemas.openxmlformats.org/officeDocument/2006/relationships" xmlns:p="http://schemas.openxmlformats.org/presentationml/2006/main">
  <p:tag name="TIMING" val="|2|7|13.2|3.1"/>
</p:tagLst>
</file>

<file path=ppt/tags/tag15.xml><?xml version="1.0" encoding="utf-8"?>
<p:tagLst xmlns:a="http://schemas.openxmlformats.org/drawingml/2006/main" xmlns:r="http://schemas.openxmlformats.org/officeDocument/2006/relationships" xmlns:p="http://schemas.openxmlformats.org/presentationml/2006/main">
  <p:tag name="TIMING" val="|4|1.6|1.3"/>
</p:tagLst>
</file>

<file path=ppt/tags/tag16.xml><?xml version="1.0" encoding="utf-8"?>
<p:tagLst xmlns:a="http://schemas.openxmlformats.org/drawingml/2006/main" xmlns:r="http://schemas.openxmlformats.org/officeDocument/2006/relationships" xmlns:p="http://schemas.openxmlformats.org/presentationml/2006/main">
  <p:tag name="TIMING" val="|4|1.6|1.3"/>
</p:tagLst>
</file>

<file path=ppt/tags/tag17.xml><?xml version="1.0" encoding="utf-8"?>
<p:tagLst xmlns:a="http://schemas.openxmlformats.org/drawingml/2006/main" xmlns:r="http://schemas.openxmlformats.org/officeDocument/2006/relationships" xmlns:p="http://schemas.openxmlformats.org/presentationml/2006/main">
  <p:tag name="TIMING" val="|1.4|2.1|1.9|3.3"/>
</p:tagLst>
</file>

<file path=ppt/tags/tag18.xml><?xml version="1.0" encoding="utf-8"?>
<p:tagLst xmlns:a="http://schemas.openxmlformats.org/drawingml/2006/main" xmlns:r="http://schemas.openxmlformats.org/officeDocument/2006/relationships" xmlns:p="http://schemas.openxmlformats.org/presentationml/2006/main">
  <p:tag name="TIMING" val="|4.2|3.1|3.5|5.2|7.2"/>
</p:tagLst>
</file>

<file path=ppt/tags/tag19.xml><?xml version="1.0" encoding="utf-8"?>
<p:tagLst xmlns:a="http://schemas.openxmlformats.org/drawingml/2006/main" xmlns:r="http://schemas.openxmlformats.org/officeDocument/2006/relationships" xmlns:p="http://schemas.openxmlformats.org/presentationml/2006/main">
  <p:tag name="TIMING" val="|1.4|2.1|1.9|3.3"/>
</p:tagLst>
</file>

<file path=ppt/tags/tag2.xml><?xml version="1.0" encoding="utf-8"?>
<p:tagLst xmlns:a="http://schemas.openxmlformats.org/drawingml/2006/main" xmlns:r="http://schemas.openxmlformats.org/officeDocument/2006/relationships" xmlns:p="http://schemas.openxmlformats.org/presentationml/2006/main">
  <p:tag name="TIMING" val="|1.4|2.1|2.9|1.1|2.4|5.1"/>
</p:tagLst>
</file>

<file path=ppt/tags/tag20.xml><?xml version="1.0" encoding="utf-8"?>
<p:tagLst xmlns:a="http://schemas.openxmlformats.org/drawingml/2006/main" xmlns:r="http://schemas.openxmlformats.org/officeDocument/2006/relationships" xmlns:p="http://schemas.openxmlformats.org/presentationml/2006/main">
  <p:tag name="TIMING" val="|1.4|2.1|1.9|3.3"/>
</p:tagLst>
</file>

<file path=ppt/tags/tag21.xml><?xml version="1.0" encoding="utf-8"?>
<p:tagLst xmlns:a="http://schemas.openxmlformats.org/drawingml/2006/main" xmlns:r="http://schemas.openxmlformats.org/officeDocument/2006/relationships" xmlns:p="http://schemas.openxmlformats.org/presentationml/2006/main">
  <p:tag name="TIMING" val="|1.4|2.1|1.9|3.3"/>
</p:tagLst>
</file>

<file path=ppt/tags/tag22.xml><?xml version="1.0" encoding="utf-8"?>
<p:tagLst xmlns:a="http://schemas.openxmlformats.org/drawingml/2006/main" xmlns:r="http://schemas.openxmlformats.org/officeDocument/2006/relationships" xmlns:p="http://schemas.openxmlformats.org/presentationml/2006/main">
  <p:tag name="TIMING" val="|1.4|2.1|1.9|3.3"/>
</p:tagLst>
</file>

<file path=ppt/tags/tag23.xml><?xml version="1.0" encoding="utf-8"?>
<p:tagLst xmlns:a="http://schemas.openxmlformats.org/drawingml/2006/main" xmlns:r="http://schemas.openxmlformats.org/officeDocument/2006/relationships" xmlns:p="http://schemas.openxmlformats.org/presentationml/2006/main">
  <p:tag name="TIMING" val="|1.4|2.1|1.9|3.3"/>
</p:tagLst>
</file>

<file path=ppt/tags/tag3.xml><?xml version="1.0" encoding="utf-8"?>
<p:tagLst xmlns:a="http://schemas.openxmlformats.org/drawingml/2006/main" xmlns:r="http://schemas.openxmlformats.org/officeDocument/2006/relationships" xmlns:p="http://schemas.openxmlformats.org/presentationml/2006/main">
  <p:tag name="TIMING" val="|1.4|2.1|1.9|3.3"/>
</p:tagLst>
</file>

<file path=ppt/tags/tag4.xml><?xml version="1.0" encoding="utf-8"?>
<p:tagLst xmlns:a="http://schemas.openxmlformats.org/drawingml/2006/main" xmlns:r="http://schemas.openxmlformats.org/officeDocument/2006/relationships" xmlns:p="http://schemas.openxmlformats.org/presentationml/2006/main">
  <p:tag name="TIMING" val="|1.4|2.1|1.9|3.3"/>
</p:tagLst>
</file>

<file path=ppt/tags/tag5.xml><?xml version="1.0" encoding="utf-8"?>
<p:tagLst xmlns:a="http://schemas.openxmlformats.org/drawingml/2006/main" xmlns:r="http://schemas.openxmlformats.org/officeDocument/2006/relationships" xmlns:p="http://schemas.openxmlformats.org/presentationml/2006/main">
  <p:tag name="TIMING" val="|1.4|2.1|1.9|3.3"/>
</p:tagLst>
</file>

<file path=ppt/tags/tag6.xml><?xml version="1.0" encoding="utf-8"?>
<p:tagLst xmlns:a="http://schemas.openxmlformats.org/drawingml/2006/main" xmlns:r="http://schemas.openxmlformats.org/officeDocument/2006/relationships" xmlns:p="http://schemas.openxmlformats.org/presentationml/2006/main">
  <p:tag name="TIMING" val="|1.4|2.1|1.9|3.3"/>
</p:tagLst>
</file>

<file path=ppt/tags/tag7.xml><?xml version="1.0" encoding="utf-8"?>
<p:tagLst xmlns:a="http://schemas.openxmlformats.org/drawingml/2006/main" xmlns:r="http://schemas.openxmlformats.org/officeDocument/2006/relationships" xmlns:p="http://schemas.openxmlformats.org/presentationml/2006/main">
  <p:tag name="TIMING" val="|1.4|2.1|1.9|3.3"/>
</p:tagLst>
</file>

<file path=ppt/tags/tag8.xml><?xml version="1.0" encoding="utf-8"?>
<p:tagLst xmlns:a="http://schemas.openxmlformats.org/drawingml/2006/main" xmlns:r="http://schemas.openxmlformats.org/officeDocument/2006/relationships" xmlns:p="http://schemas.openxmlformats.org/presentationml/2006/main">
  <p:tag name="TIMING" val="|1.4|2.1|1.9|3.3"/>
</p:tagLst>
</file>

<file path=ppt/tags/tag9.xml><?xml version="1.0" encoding="utf-8"?>
<p:tagLst xmlns:a="http://schemas.openxmlformats.org/drawingml/2006/main" xmlns:r="http://schemas.openxmlformats.org/officeDocument/2006/relationships" xmlns:p="http://schemas.openxmlformats.org/presentationml/2006/main">
  <p:tag name="TIMING" val="|1.4|2.1|1.9|3.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14480</TotalTime>
  <Words>4429</Words>
  <Application>Microsoft Macintosh PowerPoint</Application>
  <PresentationFormat>Widescreen</PresentationFormat>
  <Paragraphs>398</Paragraphs>
  <Slides>26</Slides>
  <Notes>26</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26</vt:i4>
      </vt:variant>
    </vt:vector>
  </HeadingPairs>
  <TitlesOfParts>
    <vt:vector size="46" baseType="lpstr">
      <vt:lpstr>-apple-system</vt:lpstr>
      <vt:lpstr>CMR10</vt:lpstr>
      <vt:lpstr>CMTI10</vt:lpstr>
      <vt:lpstr>等线</vt:lpstr>
      <vt:lpstr>等线 Light</vt:lpstr>
      <vt:lpstr>LibertineMathMI</vt:lpstr>
      <vt:lpstr>LinLibertineT</vt:lpstr>
      <vt:lpstr>LinLibertineTB</vt:lpstr>
      <vt:lpstr>LinLibertineTI</vt:lpstr>
      <vt:lpstr>Arial</vt:lpstr>
      <vt:lpstr>Arial</vt:lpstr>
      <vt:lpstr>Calibri</vt:lpstr>
      <vt:lpstr>Helvetica</vt:lpstr>
      <vt:lpstr>Helvetica Light</vt:lpstr>
      <vt:lpstr>Helvetica Light</vt:lpstr>
      <vt:lpstr>Helvetica Neue</vt:lpstr>
      <vt:lpstr>Roboto</vt:lpstr>
      <vt:lpstr>Times New Roman</vt:lpstr>
      <vt:lpstr>Wingdings</vt:lpstr>
      <vt:lpstr>Office 主题​​</vt:lpstr>
      <vt:lpstr>Harmony: Heterogeneous Multi-Modal Federated Learning through Disentangled Model Training</vt:lpstr>
      <vt:lpstr>Multi-Modal Sensing Systems</vt:lpstr>
      <vt:lpstr>Federated Learning (FL)</vt:lpstr>
      <vt:lpstr>Multi-Modal Federated Learning</vt:lpstr>
      <vt:lpstr>Current Solutions</vt:lpstr>
      <vt:lpstr>Multi-Modal FL System: Challenges</vt:lpstr>
      <vt:lpstr>Understanding Multi-Modal FL Approaches</vt:lpstr>
      <vt:lpstr>Harmony: Heterogeneous Multi-Modal Federated Learning</vt:lpstr>
      <vt:lpstr>Modality-Wise Federated Learning </vt:lpstr>
      <vt:lpstr>Modality-Wise Federated Learning </vt:lpstr>
      <vt:lpstr>Federated Fusion Learning</vt:lpstr>
      <vt:lpstr>Real-World Testbed Evaluation</vt:lpstr>
      <vt:lpstr>Real-World System Dynamics</vt:lpstr>
      <vt:lpstr>Results on Real-World AD Testbed </vt:lpstr>
      <vt:lpstr>Conclusion</vt:lpstr>
      <vt:lpstr>Thanks!</vt:lpstr>
      <vt:lpstr>Multi-Modal Sensing Systems</vt:lpstr>
      <vt:lpstr>Multi-Modal Sensing Systems</vt:lpstr>
      <vt:lpstr>Federated Fusion Learning</vt:lpstr>
      <vt:lpstr>Results on Public Datasets</vt:lpstr>
      <vt:lpstr>Multi-Modal FL System: Challenges</vt:lpstr>
      <vt:lpstr>Multi-Modal FL System: Challenges</vt:lpstr>
      <vt:lpstr>Multi-Modal FL System: Challenges</vt:lpstr>
      <vt:lpstr>Multi-Modal FL System: Challenges</vt:lpstr>
      <vt:lpstr>Results on Real-World AD Testbed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milliEye: A Lightweight mmWave Radar and Camera Fusion System for Robust Object Detection</dc:title>
  <dc:creator>帅 先</dc:creator>
  <cp:lastModifiedBy>OUYANG, Xiaomin</cp:lastModifiedBy>
  <cp:revision>1329</cp:revision>
  <dcterms:created xsi:type="dcterms:W3CDTF">2021-04-19T01:32:13Z</dcterms:created>
  <dcterms:modified xsi:type="dcterms:W3CDTF">2023-06-22T08:20:04Z</dcterms:modified>
</cp:coreProperties>
</file>